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43205400"/>
  <p:notesSz cx="6858000" cy="9144000"/>
  <p:defaultTextStyle>
    <a:defPPr>
      <a:defRPr lang="es-CL"/>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p15:clr>
            <a:srgbClr val="A4A3A4"/>
          </p15:clr>
        </p15:guide>
        <p15:guide id="2" pos="1020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DFF"/>
    <a:srgbClr val="C8D7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6" d="100"/>
          <a:sy n="26" d="100"/>
        </p:scale>
        <p:origin x="1326" y="-3246"/>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0-20T09:37:24.884" idx="1">
    <p:pos x="10" y="10"/>
    <p:text>poner cuales de las semillas o frutos tiene mayor probabilidades de que este infectado y porque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85197-4078-449D-8FFD-4AF56B0F3643}" type="datetimeFigureOut">
              <a:rPr lang="es-ES" smtClean="0"/>
              <a:t>23/10/2014</a:t>
            </a:fld>
            <a:endParaRPr lang="es-ES"/>
          </a:p>
        </p:txBody>
      </p:sp>
      <p:sp>
        <p:nvSpPr>
          <p:cNvPr id="4" name="Marcador de imagen de diapositiva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A97BA-A61C-486C-A277-A2FBE15FEECB}" type="slidenum">
              <a:rPr lang="es-ES" smtClean="0"/>
              <a:t>‹Nº›</a:t>
            </a:fld>
            <a:endParaRPr lang="es-ES"/>
          </a:p>
        </p:txBody>
      </p:sp>
    </p:spTree>
    <p:extLst>
      <p:ext uri="{BB962C8B-B14F-4D97-AF65-F5344CB8AC3E}">
        <p14:creationId xmlns:p14="http://schemas.microsoft.com/office/powerpoint/2010/main" val="3323708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0CA97BA-A61C-486C-A277-A2FBE15FEECB}" type="slidenum">
              <a:rPr lang="es-ES" smtClean="0"/>
              <a:t>1</a:t>
            </a:fld>
            <a:endParaRPr lang="es-ES"/>
          </a:p>
        </p:txBody>
      </p:sp>
    </p:spTree>
    <p:extLst>
      <p:ext uri="{BB962C8B-B14F-4D97-AF65-F5344CB8AC3E}">
        <p14:creationId xmlns:p14="http://schemas.microsoft.com/office/powerpoint/2010/main" val="393092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4" y="13421687"/>
            <a:ext cx="27543443" cy="9261158"/>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1721053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27771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3492936" y="1730229"/>
            <a:ext cx="7290911" cy="36864608"/>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1620203" y="1730229"/>
            <a:ext cx="21332666" cy="368646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64955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3369369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6" y="27763473"/>
            <a:ext cx="27543443" cy="8581073"/>
          </a:xfrm>
        </p:spPr>
        <p:txBody>
          <a:bodyPr anchor="t"/>
          <a:lstStyle>
            <a:lvl1pPr algn="l">
              <a:defRPr sz="189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2559696" y="18312301"/>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256097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1620202" y="10081269"/>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16472059" y="10081269"/>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190124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1620206"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620206"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16460813"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6460813"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68714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175929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30280260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8" y="1720215"/>
            <a:ext cx="10660709" cy="7320915"/>
          </a:xfrm>
        </p:spPr>
        <p:txBody>
          <a:bodyPr anchor="b"/>
          <a:lstStyle>
            <a:lvl1pPr algn="l">
              <a:defRPr sz="95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12669085" y="1720224"/>
            <a:ext cx="18114768"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1620208" y="9041139"/>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353322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0243787"/>
            <a:ext cx="19442430" cy="3570449"/>
          </a:xfrm>
        </p:spPr>
        <p:txBody>
          <a:bodyPr anchor="b"/>
          <a:lstStyle>
            <a:lvl1pPr algn="l">
              <a:defRPr sz="95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6351421" y="3860482"/>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s-CL"/>
          </a:p>
        </p:txBody>
      </p:sp>
      <p:sp>
        <p:nvSpPr>
          <p:cNvPr id="4" name="3 Marcador de texto"/>
          <p:cNvSpPr>
            <a:spLocks noGrp="1"/>
          </p:cNvSpPr>
          <p:nvPr>
            <p:ph type="body" sz="half" idx="2"/>
          </p:nvPr>
        </p:nvSpPr>
        <p:spPr>
          <a:xfrm>
            <a:off x="6351421" y="33814236"/>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6DDD22A-7C9A-4428-BF70-EA1E88720E7D}" type="datetimeFigureOut">
              <a:rPr lang="es-CL" smtClean="0"/>
              <a:pPr/>
              <a:t>23-10-2014</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7C4DA5AF-D003-4ECD-84CA-3716DE28FDD2}" type="slidenum">
              <a:rPr lang="es-CL" smtClean="0"/>
              <a:pPr/>
              <a:t>‹Nº›</a:t>
            </a:fld>
            <a:endParaRPr lang="es-CL"/>
          </a:p>
        </p:txBody>
      </p:sp>
    </p:spTree>
    <p:extLst>
      <p:ext uri="{BB962C8B-B14F-4D97-AF65-F5344CB8AC3E}">
        <p14:creationId xmlns:p14="http://schemas.microsoft.com/office/powerpoint/2010/main" val="181494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1620203" y="10081269"/>
            <a:ext cx="29163645" cy="28513567"/>
          </a:xfrm>
          <a:prstGeom prst="rect">
            <a:avLst/>
          </a:prstGeom>
        </p:spPr>
        <p:txBody>
          <a:bodyPr vert="horz" lIns="432054" tIns="216027" rIns="432054" bIns="21602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1620202" y="40045014"/>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76DDD22A-7C9A-4428-BF70-EA1E88720E7D}" type="datetimeFigureOut">
              <a:rPr lang="es-CL" smtClean="0"/>
              <a:pPr/>
              <a:t>23-10-2014</a:t>
            </a:fld>
            <a:endParaRPr lang="es-CL"/>
          </a:p>
        </p:txBody>
      </p:sp>
      <p:sp>
        <p:nvSpPr>
          <p:cNvPr id="5" name="4 Marcador de pie de página"/>
          <p:cNvSpPr>
            <a:spLocks noGrp="1"/>
          </p:cNvSpPr>
          <p:nvPr>
            <p:ph type="ftr" sz="quarter" idx="3"/>
          </p:nvPr>
        </p:nvSpPr>
        <p:spPr>
          <a:xfrm>
            <a:off x="11071384" y="40045014"/>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23222903" y="40045014"/>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7C4DA5AF-D003-4ECD-84CA-3716DE28FDD2}" type="slidenum">
              <a:rPr lang="es-CL" smtClean="0"/>
              <a:pPr/>
              <a:t>‹Nº›</a:t>
            </a:fld>
            <a:endParaRPr lang="es-CL"/>
          </a:p>
        </p:txBody>
      </p:sp>
    </p:spTree>
    <p:extLst>
      <p:ext uri="{BB962C8B-B14F-4D97-AF65-F5344CB8AC3E}">
        <p14:creationId xmlns:p14="http://schemas.microsoft.com/office/powerpoint/2010/main" val="2365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s-CL"/>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13 CuadroTexto"/>
          <p:cNvSpPr txBox="1"/>
          <p:nvPr/>
        </p:nvSpPr>
        <p:spPr>
          <a:xfrm>
            <a:off x="10486985" y="26575647"/>
            <a:ext cx="8664002" cy="5262979"/>
          </a:xfrm>
          <a:prstGeom prst="rect">
            <a:avLst/>
          </a:prstGeom>
          <a:noFill/>
        </p:spPr>
        <p:txBody>
          <a:bodyPr wrap="square" rtlCol="0">
            <a:spAutoFit/>
          </a:bodyPr>
          <a:lstStyle/>
          <a:p>
            <a:pPr marL="72000" algn="just">
              <a:lnSpc>
                <a:spcPct val="150000"/>
              </a:lnSpc>
            </a:pPr>
            <a:r>
              <a:rPr lang="es-CL" sz="2800" dirty="0" smtClean="0"/>
              <a:t>Encuesta: </a:t>
            </a:r>
          </a:p>
          <a:p>
            <a:pPr marL="72000" indent="-342900" algn="just">
              <a:lnSpc>
                <a:spcPct val="150000"/>
              </a:lnSpc>
              <a:buFont typeface="Arial" pitchFamily="34" charset="0"/>
              <a:buChar char="•"/>
            </a:pPr>
            <a:r>
              <a:rPr lang="es-CL" sz="2800" dirty="0" smtClean="0"/>
              <a:t>¿</a:t>
            </a:r>
            <a:r>
              <a:rPr lang="es-CL" sz="2800" dirty="0"/>
              <a:t>Ha habido intoxicados los </a:t>
            </a:r>
            <a:r>
              <a:rPr lang="es-CL" sz="2800" dirty="0" smtClean="0"/>
              <a:t>últimos </a:t>
            </a:r>
            <a:r>
              <a:rPr lang="es-CL" sz="2800" dirty="0"/>
              <a:t>meses o </a:t>
            </a:r>
            <a:r>
              <a:rPr lang="es-CL" sz="2800" dirty="0" smtClean="0"/>
              <a:t>durante el </a:t>
            </a:r>
            <a:r>
              <a:rPr lang="es-CL" sz="2800" dirty="0"/>
              <a:t>año con cereales o frutos secos? Cuantos ?</a:t>
            </a:r>
          </a:p>
          <a:p>
            <a:pPr marL="72000" indent="-457200" algn="just">
              <a:lnSpc>
                <a:spcPct val="150000"/>
              </a:lnSpc>
              <a:buFont typeface="Arial" pitchFamily="34" charset="0"/>
              <a:buChar char="•"/>
            </a:pPr>
            <a:r>
              <a:rPr lang="es-CL" sz="2800" dirty="0"/>
              <a:t>¿Qué tipo de cereal o fruto seco?</a:t>
            </a:r>
          </a:p>
          <a:p>
            <a:pPr marL="72000" indent="-457200" algn="just">
              <a:lnSpc>
                <a:spcPct val="150000"/>
              </a:lnSpc>
              <a:buFont typeface="Arial" pitchFamily="34" charset="0"/>
              <a:buChar char="•"/>
            </a:pPr>
            <a:r>
              <a:rPr lang="es-CL" sz="2800" dirty="0"/>
              <a:t>¿Qué sexo frecuenta mas?</a:t>
            </a:r>
          </a:p>
          <a:p>
            <a:pPr marL="72000" indent="-457200" algn="just">
              <a:lnSpc>
                <a:spcPct val="150000"/>
              </a:lnSpc>
              <a:buFont typeface="Arial" pitchFamily="34" charset="0"/>
              <a:buChar char="•"/>
            </a:pPr>
            <a:r>
              <a:rPr lang="es-CL" sz="2800" dirty="0"/>
              <a:t>¿Qué rango de edad?</a:t>
            </a:r>
          </a:p>
          <a:p>
            <a:pPr marL="72000" indent="-457200" algn="just">
              <a:lnSpc>
                <a:spcPct val="150000"/>
              </a:lnSpc>
              <a:buFont typeface="Arial" pitchFamily="34" charset="0"/>
              <a:buChar char="•"/>
            </a:pPr>
            <a:r>
              <a:rPr lang="es-CL" sz="2800" dirty="0"/>
              <a:t>¿Los pacientes normalmente son afectados por la mala manipulación de alimentos</a:t>
            </a:r>
            <a:r>
              <a:rPr lang="es-CL" sz="2800" dirty="0" smtClean="0"/>
              <a:t>?</a:t>
            </a:r>
            <a:endParaRPr lang="es-CL" sz="2800" dirty="0" smtClean="0"/>
          </a:p>
        </p:txBody>
      </p:sp>
      <p:sp>
        <p:nvSpPr>
          <p:cNvPr id="2" name="1 CuadroTexto"/>
          <p:cNvSpPr txBox="1"/>
          <p:nvPr/>
        </p:nvSpPr>
        <p:spPr>
          <a:xfrm>
            <a:off x="5700639" y="1600060"/>
            <a:ext cx="25289052" cy="2492990"/>
          </a:xfrm>
          <a:prstGeom prst="rect">
            <a:avLst/>
          </a:prstGeom>
          <a:noFill/>
        </p:spPr>
        <p:txBody>
          <a:bodyPr wrap="square" rtlCol="0">
            <a:spAutoFit/>
          </a:bodyPr>
          <a:lstStyle/>
          <a:p>
            <a:pPr algn="ctr"/>
            <a:r>
              <a:rPr lang="es-CL" sz="6000" dirty="0" smtClean="0"/>
              <a:t>RIESGO DE INTOXICACIONES PROVOCADAS POR CONSUMO DE CEREALES Y FRUTOS SECOS</a:t>
            </a:r>
          </a:p>
          <a:p>
            <a:pPr algn="ctr"/>
            <a:r>
              <a:rPr lang="en-US" sz="3600" dirty="0" smtClean="0"/>
              <a:t>(Risk of poisoning by consumption of grains and nuts)</a:t>
            </a:r>
          </a:p>
        </p:txBody>
      </p:sp>
      <p:sp>
        <p:nvSpPr>
          <p:cNvPr id="3" name="2 CuadroTexto"/>
          <p:cNvSpPr txBox="1"/>
          <p:nvPr/>
        </p:nvSpPr>
        <p:spPr>
          <a:xfrm>
            <a:off x="6557895" y="3240660"/>
            <a:ext cx="24992226" cy="2585323"/>
          </a:xfrm>
          <a:prstGeom prst="rect">
            <a:avLst/>
          </a:prstGeom>
          <a:noFill/>
        </p:spPr>
        <p:txBody>
          <a:bodyPr wrap="square" rtlCol="0">
            <a:spAutoFit/>
          </a:bodyPr>
          <a:lstStyle/>
          <a:p>
            <a:pPr algn="ctr">
              <a:lnSpc>
                <a:spcPct val="150000"/>
              </a:lnSpc>
            </a:pPr>
            <a:endParaRPr lang="en-US" sz="3600" dirty="0" smtClean="0"/>
          </a:p>
          <a:p>
            <a:pPr algn="ctr">
              <a:lnSpc>
                <a:spcPct val="150000"/>
              </a:lnSpc>
            </a:pPr>
            <a:r>
              <a:rPr lang="en-US" sz="3600" dirty="0" err="1" smtClean="0"/>
              <a:t>Concha</a:t>
            </a:r>
            <a:r>
              <a:rPr lang="en-US" sz="3600" dirty="0" smtClean="0"/>
              <a:t> Lagos CA, </a:t>
            </a:r>
            <a:r>
              <a:rPr lang="en-US" sz="3600" dirty="0" err="1" smtClean="0"/>
              <a:t>Daza</a:t>
            </a:r>
            <a:r>
              <a:rPr lang="en-US" sz="3600" dirty="0" smtClean="0"/>
              <a:t> Muñoz MV, Rojas Leal R</a:t>
            </a:r>
            <a:r>
              <a:rPr lang="en-US" sz="3600" dirty="0"/>
              <a:t>A</a:t>
            </a:r>
            <a:r>
              <a:rPr lang="en-US" sz="3600" dirty="0" smtClean="0"/>
              <a:t>, Vera </a:t>
            </a:r>
            <a:r>
              <a:rPr lang="en-US" sz="3600" dirty="0" err="1" smtClean="0"/>
              <a:t>Trincado</a:t>
            </a:r>
            <a:r>
              <a:rPr lang="en-US" sz="3600" dirty="0" smtClean="0"/>
              <a:t> CA, </a:t>
            </a:r>
            <a:r>
              <a:rPr lang="en-US" sz="3600" dirty="0" err="1" smtClean="0"/>
              <a:t>Vilches</a:t>
            </a:r>
            <a:r>
              <a:rPr lang="en-US" sz="3600" dirty="0" smtClean="0"/>
              <a:t> </a:t>
            </a:r>
            <a:r>
              <a:rPr lang="en-US" sz="3600" dirty="0" err="1" smtClean="0"/>
              <a:t>Oyarce</a:t>
            </a:r>
            <a:r>
              <a:rPr lang="en-US" sz="3600" dirty="0" smtClean="0"/>
              <a:t> KF.</a:t>
            </a:r>
          </a:p>
          <a:p>
            <a:pPr algn="ctr">
              <a:lnSpc>
                <a:spcPct val="150000"/>
              </a:lnSpc>
            </a:pPr>
            <a:r>
              <a:rPr lang="en-US" sz="3600" dirty="0" smtClean="0"/>
              <a:t>UNIVERSIDAD SAN SEBASTIAN, FACULTAD DE CIENCIAS DE LA SALUD, NUTRICIÓN Y DIETÉTICA, MICROBIOLOGÍA DE LOS ALIMENTOS</a:t>
            </a:r>
            <a:endParaRPr lang="es-CL" sz="3600" dirty="0"/>
          </a:p>
        </p:txBody>
      </p:sp>
      <p:sp>
        <p:nvSpPr>
          <p:cNvPr id="5" name="4 CuadroTexto"/>
          <p:cNvSpPr txBox="1"/>
          <p:nvPr/>
        </p:nvSpPr>
        <p:spPr>
          <a:xfrm>
            <a:off x="771417" y="6386406"/>
            <a:ext cx="8715436" cy="646331"/>
          </a:xfrm>
          <a:prstGeom prst="rect">
            <a:avLst/>
          </a:prstGeom>
          <a:noFill/>
        </p:spPr>
        <p:txBody>
          <a:bodyPr wrap="square" rtlCol="0">
            <a:spAutoFit/>
          </a:bodyPr>
          <a:lstStyle/>
          <a:p>
            <a:r>
              <a:rPr lang="es-CL" sz="3600" b="1" dirty="0" smtClean="0"/>
              <a:t>                             Introducción</a:t>
            </a:r>
            <a:endParaRPr lang="es-CL" sz="3600" b="1" dirty="0"/>
          </a:p>
        </p:txBody>
      </p:sp>
      <p:sp>
        <p:nvSpPr>
          <p:cNvPr id="6" name="5 CuadroTexto"/>
          <p:cNvSpPr txBox="1"/>
          <p:nvPr/>
        </p:nvSpPr>
        <p:spPr>
          <a:xfrm>
            <a:off x="557103" y="7100786"/>
            <a:ext cx="9073008" cy="10366812"/>
          </a:xfrm>
          <a:prstGeom prst="rect">
            <a:avLst/>
          </a:prstGeom>
          <a:noFill/>
        </p:spPr>
        <p:txBody>
          <a:bodyPr wrap="square" rtlCol="0">
            <a:spAutoFit/>
          </a:bodyPr>
          <a:lstStyle/>
          <a:p>
            <a:pPr marL="72000" algn="just">
              <a:lnSpc>
                <a:spcPct val="150000"/>
              </a:lnSpc>
            </a:pPr>
            <a:r>
              <a:rPr lang="es-CL" sz="2800" dirty="0" smtClean="0"/>
              <a:t>Los Cereales, son indispensables para que nuestra dieta diaria sea equilibrada. Aquellos cereales cultivados, son una importante fuente de proteínas de las dietas de todo el mundo. Los consumimos directamente de las pastas y productos de panadería. Ricos en carbohidratos, minerales (Fe, Zn, Se) y vitaminas. A pesar de su importancia, hay que tener cuidado en las alergias o intolerancias alimentarias. Entre el 10% y el 25% de la cosecha de granos comestibles se pierde, por el inadecuado sistema de manipulación, almacenado, y técnicas de procesamiento.</a:t>
            </a:r>
          </a:p>
          <a:p>
            <a:pPr marL="72000" algn="just">
              <a:lnSpc>
                <a:spcPct val="150000"/>
              </a:lnSpc>
            </a:pPr>
            <a:r>
              <a:rPr lang="es-CL" sz="2800" dirty="0" smtClean="0"/>
              <a:t>Los Frutos secos, son parte de una dieta equilibrada, que ha tenido un crecimiento en su consumo en los últimos años, en nuestro país. Poseen importantes aportes energéticos, ricos en grasas y proteínas. Contienen 50% menos de agua, además aportan minerales (P, Mg, Cu, Ca, Fe, etc.), vitaminas B y E (según fruto).</a:t>
            </a:r>
            <a:endParaRPr lang="es-CL" sz="2800" dirty="0"/>
          </a:p>
        </p:txBody>
      </p:sp>
      <p:sp>
        <p:nvSpPr>
          <p:cNvPr id="7" name="6 CuadroTexto"/>
          <p:cNvSpPr txBox="1"/>
          <p:nvPr/>
        </p:nvSpPr>
        <p:spPr>
          <a:xfrm>
            <a:off x="771417" y="17602172"/>
            <a:ext cx="8786874" cy="646331"/>
          </a:xfrm>
          <a:prstGeom prst="rect">
            <a:avLst/>
          </a:prstGeom>
          <a:noFill/>
        </p:spPr>
        <p:txBody>
          <a:bodyPr wrap="square" rtlCol="0">
            <a:spAutoFit/>
          </a:bodyPr>
          <a:lstStyle/>
          <a:p>
            <a:r>
              <a:rPr lang="es-CL" sz="3600" b="1" dirty="0" smtClean="0"/>
              <a:t>                               </a:t>
            </a:r>
            <a:r>
              <a:rPr lang="es-CL" sz="3600" b="1" dirty="0" err="1" smtClean="0"/>
              <a:t>Micotoxinas</a:t>
            </a:r>
            <a:endParaRPr lang="es-CL" sz="3600" b="1" dirty="0"/>
          </a:p>
        </p:txBody>
      </p:sp>
      <p:sp>
        <p:nvSpPr>
          <p:cNvPr id="8" name="7 CuadroTexto"/>
          <p:cNvSpPr txBox="1"/>
          <p:nvPr/>
        </p:nvSpPr>
        <p:spPr>
          <a:xfrm>
            <a:off x="557104" y="18745179"/>
            <a:ext cx="9144064" cy="24783385"/>
          </a:xfrm>
          <a:prstGeom prst="rect">
            <a:avLst/>
          </a:prstGeom>
          <a:noFill/>
        </p:spPr>
        <p:txBody>
          <a:bodyPr wrap="square" rtlCol="0">
            <a:spAutoFit/>
          </a:bodyPr>
          <a:lstStyle/>
          <a:p>
            <a:pPr marL="72000" algn="just">
              <a:lnSpc>
                <a:spcPct val="150000"/>
              </a:lnSpc>
            </a:pPr>
            <a:r>
              <a:rPr lang="es-CL" sz="2800" dirty="0" smtClean="0"/>
              <a:t>Las Micotoxinas son metabolitos fúngicos secundarios producidos por ciertas cepas de hongos </a:t>
            </a:r>
            <a:r>
              <a:rPr lang="es-CL" sz="2800" dirty="0" err="1" smtClean="0"/>
              <a:t>toxigénicos</a:t>
            </a:r>
            <a:r>
              <a:rPr lang="es-CL" sz="2800" dirty="0" smtClean="0"/>
              <a:t>, de alta toxicidad para animales y el hombre.  También definidas como “mohos” toxigénicos, capaces de desarrollarse en gran variedad de sustratos (especialmente los de origen vegetal), pudiendo contaminar los alimentos cuando éstos son cultivados, procesados, transformados o almacenados si existen condiciones adecuadas que favorezcan su desarrollo. Géneros de importancia en Salud Publica: </a:t>
            </a:r>
            <a:r>
              <a:rPr lang="es-CL" sz="2800" i="1" dirty="0" err="1" smtClean="0"/>
              <a:t>Aspergillus</a:t>
            </a:r>
            <a:r>
              <a:rPr lang="es-CL" sz="2800" i="1" dirty="0" smtClean="0"/>
              <a:t>, Penicilliun, Fusarium</a:t>
            </a:r>
            <a:endParaRPr lang="es-CL" sz="2600" dirty="0" smtClean="0"/>
          </a:p>
          <a:p>
            <a:pPr marL="72000" algn="just">
              <a:lnSpc>
                <a:spcPct val="150000"/>
              </a:lnSpc>
            </a:pPr>
            <a:r>
              <a:rPr lang="es-CL" sz="2800" dirty="0" smtClean="0"/>
              <a:t>Alimento de animal a humano. Toxicidad aguda, crónica y muerte. Efectos nocivos en Sistema Nervioso, Cardiovascular, Renal, Hepático, Respiratorio y Digestivo. Son cancerígenos, </a:t>
            </a:r>
            <a:r>
              <a:rPr lang="es-CL" sz="2800" dirty="0" err="1" smtClean="0"/>
              <a:t>mutágenos</a:t>
            </a:r>
            <a:r>
              <a:rPr lang="es-CL" sz="2800" dirty="0" smtClean="0"/>
              <a:t>, e inmunodepresores. Mayor preocupación es el efecto de pequeñas dosis, en forma crónica y cáncer.</a:t>
            </a:r>
          </a:p>
          <a:p>
            <a:pPr marL="72000" algn="just">
              <a:lnSpc>
                <a:spcPct val="150000"/>
              </a:lnSpc>
            </a:pPr>
            <a:endParaRPr lang="es-CL" sz="3600" dirty="0" smtClean="0"/>
          </a:p>
          <a:p>
            <a:pPr marL="72000">
              <a:lnSpc>
                <a:spcPct val="150000"/>
              </a:lnSpc>
            </a:pPr>
            <a:r>
              <a:rPr lang="es-CL" sz="3600" dirty="0" smtClean="0"/>
              <a:t>                              </a:t>
            </a:r>
            <a:r>
              <a:rPr lang="es-CL" sz="3600" b="1" dirty="0" smtClean="0"/>
              <a:t>Ciclo y Desarrollo</a:t>
            </a:r>
          </a:p>
          <a:p>
            <a:pPr marL="72000" algn="just">
              <a:lnSpc>
                <a:spcPct val="150000"/>
              </a:lnSpc>
            </a:pPr>
            <a:r>
              <a:rPr lang="es-CL" sz="2800" dirty="0" smtClean="0"/>
              <a:t>Condiciones de cultivo y almacenamiento:</a:t>
            </a:r>
          </a:p>
          <a:p>
            <a:pPr marL="72000" algn="just">
              <a:lnSpc>
                <a:spcPct val="150000"/>
              </a:lnSpc>
            </a:pPr>
            <a:r>
              <a:rPr lang="es-CL" sz="2800" dirty="0" smtClean="0"/>
              <a:t>pH, temperatura, humedad, oxígeno,</a:t>
            </a:r>
            <a:r>
              <a:rPr lang="es-CL" sz="2800" dirty="0"/>
              <a:t> p</a:t>
            </a:r>
            <a:r>
              <a:rPr lang="es-CL" sz="2800" dirty="0" smtClean="0"/>
              <a:t>roliferación de malezas, residuos, proliferación de insectos, daños mecánicos, cosecha tardía.</a:t>
            </a:r>
          </a:p>
          <a:p>
            <a:pPr marL="72000" algn="just">
              <a:lnSpc>
                <a:spcPct val="150000"/>
              </a:lnSpc>
            </a:pPr>
            <a:r>
              <a:rPr lang="es-CL" sz="2800" dirty="0" smtClean="0"/>
              <a:t>Productos susceptibles: maíz, maní, algodón, girasol, soya, cereales y derivados, frutos secos, jugos, leche y productos cárneos (carne, hígado, etc.).</a:t>
            </a:r>
          </a:p>
          <a:p>
            <a:pPr marL="72000" algn="just">
              <a:lnSpc>
                <a:spcPct val="150000"/>
              </a:lnSpc>
            </a:pPr>
            <a:endParaRPr lang="es-CL" sz="2400" dirty="0"/>
          </a:p>
          <a:p>
            <a:pPr marL="72000" algn="just">
              <a:lnSpc>
                <a:spcPct val="150000"/>
              </a:lnSpc>
            </a:pPr>
            <a:endParaRPr lang="es-CL" sz="2400" dirty="0" smtClean="0"/>
          </a:p>
          <a:p>
            <a:pPr marL="72000" algn="just">
              <a:lnSpc>
                <a:spcPct val="150000"/>
              </a:lnSpc>
            </a:pPr>
            <a:endParaRPr lang="es-CL" sz="2400" dirty="0"/>
          </a:p>
          <a:p>
            <a:pPr marL="72000" algn="just">
              <a:lnSpc>
                <a:spcPct val="150000"/>
              </a:lnSpc>
            </a:pPr>
            <a:endParaRPr lang="es-CL" sz="2400" dirty="0" smtClean="0"/>
          </a:p>
          <a:p>
            <a:pPr marL="72000" algn="just">
              <a:lnSpc>
                <a:spcPct val="150000"/>
              </a:lnSpc>
            </a:pPr>
            <a:endParaRPr lang="es-CL" sz="2400" dirty="0"/>
          </a:p>
          <a:p>
            <a:pPr marL="72000" algn="just">
              <a:lnSpc>
                <a:spcPct val="150000"/>
              </a:lnSpc>
            </a:pPr>
            <a:endParaRPr lang="es-CL" sz="2400" dirty="0" smtClean="0"/>
          </a:p>
          <a:p>
            <a:pPr marL="72000" algn="just">
              <a:lnSpc>
                <a:spcPct val="150000"/>
              </a:lnSpc>
            </a:pPr>
            <a:endParaRPr lang="es-CL" sz="2400" dirty="0"/>
          </a:p>
          <a:p>
            <a:pPr marL="72000" algn="just">
              <a:lnSpc>
                <a:spcPct val="150000"/>
              </a:lnSpc>
            </a:pPr>
            <a:r>
              <a:rPr lang="es-CL" sz="2400" dirty="0" smtClean="0"/>
              <a:t>                                  </a:t>
            </a:r>
          </a:p>
          <a:p>
            <a:pPr marL="72000" algn="just">
              <a:lnSpc>
                <a:spcPct val="150000"/>
              </a:lnSpc>
            </a:pPr>
            <a:endParaRPr lang="es-CL" sz="2400" dirty="0" smtClean="0"/>
          </a:p>
          <a:p>
            <a:pPr marL="72000" algn="just">
              <a:lnSpc>
                <a:spcPct val="150000"/>
              </a:lnSpc>
            </a:pPr>
            <a:endParaRPr lang="es-CL" sz="2400" dirty="0" smtClean="0"/>
          </a:p>
          <a:p>
            <a:pPr marL="72000" algn="just">
              <a:lnSpc>
                <a:spcPct val="150000"/>
              </a:lnSpc>
            </a:pPr>
            <a:endParaRPr lang="es-CL" sz="2400" dirty="0" smtClean="0"/>
          </a:p>
          <a:p>
            <a:pPr marL="72000">
              <a:lnSpc>
                <a:spcPct val="150000"/>
              </a:lnSpc>
            </a:pPr>
            <a:endParaRPr lang="es-CL" sz="2400" dirty="0" smtClean="0"/>
          </a:p>
          <a:p>
            <a:pPr marL="72000">
              <a:lnSpc>
                <a:spcPct val="150000"/>
              </a:lnSpc>
            </a:pPr>
            <a:r>
              <a:rPr lang="es-CL" sz="2400" dirty="0" smtClean="0"/>
              <a:t>                                 </a:t>
            </a:r>
            <a:r>
              <a:rPr lang="es-CL" sz="2600" dirty="0" smtClean="0"/>
              <a:t>Ciclo y propagación de la toxina</a:t>
            </a:r>
          </a:p>
          <a:p>
            <a:pPr marL="72000" algn="just">
              <a:lnSpc>
                <a:spcPct val="150000"/>
              </a:lnSpc>
            </a:pPr>
            <a:endParaRPr lang="es-CL" sz="2400" dirty="0"/>
          </a:p>
          <a:p>
            <a:pPr marL="72000" algn="just">
              <a:lnSpc>
                <a:spcPct val="150000"/>
              </a:lnSpc>
            </a:pPr>
            <a:endParaRPr lang="es-CL" sz="2400" dirty="0" smtClean="0"/>
          </a:p>
          <a:p>
            <a:pPr marL="72000" algn="just">
              <a:lnSpc>
                <a:spcPct val="150000"/>
              </a:lnSpc>
            </a:pPr>
            <a:endParaRPr lang="es-CL" sz="2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78489" y="7466583"/>
            <a:ext cx="9741291" cy="70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541" y="34818730"/>
            <a:ext cx="9358378" cy="607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10486985" y="7014724"/>
            <a:ext cx="8664002" cy="16619934"/>
          </a:xfrm>
          <a:prstGeom prst="rect">
            <a:avLst/>
          </a:prstGeom>
          <a:noFill/>
        </p:spPr>
        <p:txBody>
          <a:bodyPr wrap="square" rtlCol="0">
            <a:spAutoFit/>
          </a:bodyPr>
          <a:lstStyle/>
          <a:p>
            <a:pPr marL="72000" algn="just">
              <a:lnSpc>
                <a:spcPct val="150000"/>
              </a:lnSpc>
            </a:pPr>
            <a:r>
              <a:rPr lang="es-CL" sz="2800" dirty="0" smtClean="0"/>
              <a:t>En el mundo:</a:t>
            </a:r>
          </a:p>
          <a:p>
            <a:pPr marL="72000" algn="just">
              <a:lnSpc>
                <a:spcPct val="150000"/>
              </a:lnSpc>
            </a:pPr>
            <a:endParaRPr lang="es-CL" sz="2800" dirty="0"/>
          </a:p>
          <a:p>
            <a:pPr marL="72000" algn="just">
              <a:lnSpc>
                <a:spcPct val="150000"/>
              </a:lnSpc>
            </a:pPr>
            <a:endParaRPr lang="es-CL" sz="2800" dirty="0" smtClean="0"/>
          </a:p>
          <a:p>
            <a:pPr marL="72000" algn="just">
              <a:lnSpc>
                <a:spcPct val="150000"/>
              </a:lnSpc>
            </a:pPr>
            <a:endParaRPr lang="es-CL" sz="2800" dirty="0"/>
          </a:p>
          <a:p>
            <a:pPr marL="72000" algn="just">
              <a:lnSpc>
                <a:spcPct val="150000"/>
              </a:lnSpc>
            </a:pPr>
            <a:endParaRPr lang="es-CL" sz="2800" dirty="0" smtClean="0"/>
          </a:p>
          <a:p>
            <a:pPr marL="72000" algn="just">
              <a:lnSpc>
                <a:spcPct val="150000"/>
              </a:lnSpc>
            </a:pPr>
            <a:r>
              <a:rPr lang="es-CL" sz="2800" dirty="0" smtClean="0"/>
              <a:t> </a:t>
            </a:r>
            <a:r>
              <a:rPr lang="es-CL" sz="2400" dirty="0" smtClean="0"/>
              <a:t>Limite a nivel mundial de Aflatoxinas  totales</a:t>
            </a:r>
          </a:p>
          <a:p>
            <a:pPr marL="72000" algn="just">
              <a:lnSpc>
                <a:spcPct val="150000"/>
              </a:lnSpc>
            </a:pPr>
            <a:r>
              <a:rPr lang="es-CL" sz="2800" dirty="0" smtClean="0"/>
              <a:t> </a:t>
            </a:r>
          </a:p>
          <a:p>
            <a:pPr marL="72000" algn="just">
              <a:lnSpc>
                <a:spcPct val="150000"/>
              </a:lnSpc>
            </a:pPr>
            <a:r>
              <a:rPr lang="es-CL" sz="2800" dirty="0" smtClean="0"/>
              <a:t>Limite a nivel mundial de Aflatoxinas B</a:t>
            </a:r>
          </a:p>
          <a:p>
            <a:pPr marL="72000" algn="just">
              <a:lnSpc>
                <a:spcPct val="150000"/>
              </a:lnSpc>
            </a:pPr>
            <a:endParaRPr lang="es-CL" sz="2400" dirty="0"/>
          </a:p>
          <a:p>
            <a:pPr marL="72000" algn="just">
              <a:lnSpc>
                <a:spcPct val="150000"/>
              </a:lnSpc>
            </a:pPr>
            <a:endParaRPr lang="es-CL" sz="2400" dirty="0" smtClean="0"/>
          </a:p>
          <a:p>
            <a:pPr marL="72000" algn="just">
              <a:lnSpc>
                <a:spcPct val="150000"/>
              </a:lnSpc>
            </a:pPr>
            <a:endParaRPr lang="es-CL" sz="2400" dirty="0" smtClean="0"/>
          </a:p>
          <a:p>
            <a:pPr marL="72000" algn="just">
              <a:lnSpc>
                <a:spcPct val="150000"/>
              </a:lnSpc>
            </a:pPr>
            <a:endParaRPr lang="es-CL" sz="2400" dirty="0" smtClean="0"/>
          </a:p>
          <a:p>
            <a:pPr marL="72000" algn="just">
              <a:lnSpc>
                <a:spcPct val="150000"/>
              </a:lnSpc>
            </a:pPr>
            <a:endParaRPr lang="es-CL" sz="2400" dirty="0" smtClean="0"/>
          </a:p>
          <a:p>
            <a:pPr marL="72000" algn="just">
              <a:lnSpc>
                <a:spcPct val="150000"/>
              </a:lnSpc>
            </a:pPr>
            <a:endParaRPr lang="es-CL" sz="2400" dirty="0" smtClean="0"/>
          </a:p>
          <a:p>
            <a:pPr marL="72000" algn="just">
              <a:lnSpc>
                <a:spcPct val="150000"/>
              </a:lnSpc>
            </a:pPr>
            <a:endParaRPr lang="es-CL" sz="2400" dirty="0" smtClean="0"/>
          </a:p>
          <a:p>
            <a:pPr marL="72000" algn="just">
              <a:lnSpc>
                <a:spcPct val="150000"/>
              </a:lnSpc>
            </a:pPr>
            <a:r>
              <a:rPr lang="es-CL" sz="2800" dirty="0" smtClean="0"/>
              <a:t>Estudios y Regulación en Chile:</a:t>
            </a:r>
          </a:p>
          <a:p>
            <a:pPr marL="72000" algn="just">
              <a:lnSpc>
                <a:spcPct val="150000"/>
              </a:lnSpc>
            </a:pPr>
            <a:endParaRPr lang="es-CL" sz="2800" dirty="0"/>
          </a:p>
          <a:p>
            <a:pPr marL="72000" algn="just">
              <a:lnSpc>
                <a:spcPct val="150000"/>
              </a:lnSpc>
            </a:pPr>
            <a:endParaRPr lang="es-CL" sz="2800" dirty="0" smtClean="0"/>
          </a:p>
          <a:p>
            <a:pPr marL="72000" algn="just">
              <a:lnSpc>
                <a:spcPct val="150000"/>
              </a:lnSpc>
            </a:pPr>
            <a:endParaRPr lang="es-CL" sz="2800" dirty="0"/>
          </a:p>
          <a:p>
            <a:pPr marL="72000" algn="just">
              <a:lnSpc>
                <a:spcPct val="150000"/>
              </a:lnSpc>
            </a:pPr>
            <a:endParaRPr lang="es-CL" sz="2800" dirty="0"/>
          </a:p>
          <a:p>
            <a:pPr marL="72000" algn="just">
              <a:lnSpc>
                <a:spcPct val="150000"/>
              </a:lnSpc>
            </a:pPr>
            <a:endParaRPr lang="es-CL" sz="2800" dirty="0" smtClean="0"/>
          </a:p>
          <a:p>
            <a:pPr marL="72000" algn="just">
              <a:lnSpc>
                <a:spcPct val="150000"/>
              </a:lnSpc>
            </a:pPr>
            <a:endParaRPr lang="es-CL" sz="2800" dirty="0"/>
          </a:p>
          <a:p>
            <a:pPr marL="72000" algn="just">
              <a:lnSpc>
                <a:spcPct val="150000"/>
              </a:lnSpc>
            </a:pPr>
            <a:endParaRPr lang="es-CL" sz="2800" dirty="0" smtClean="0"/>
          </a:p>
          <a:p>
            <a:pPr marL="72000" algn="just">
              <a:lnSpc>
                <a:spcPct val="150000"/>
              </a:lnSpc>
            </a:pPr>
            <a:endParaRPr lang="es-CL" sz="2800" dirty="0"/>
          </a:p>
          <a:p>
            <a:pPr marL="72000" algn="just">
              <a:lnSpc>
                <a:spcPct val="150000"/>
              </a:lnSpc>
            </a:pPr>
            <a:endParaRPr lang="es-CL" sz="2400" dirty="0" smtClean="0"/>
          </a:p>
          <a:p>
            <a:pPr marL="72000" algn="just">
              <a:lnSpc>
                <a:spcPct val="150000"/>
              </a:lnSpc>
            </a:pPr>
            <a:r>
              <a:rPr lang="es-CL" sz="2800" dirty="0" smtClean="0"/>
              <a:t>Nivel límite de Micotoxinas en Chile, reguladas por RSA</a:t>
            </a:r>
          </a:p>
        </p:txBody>
      </p:sp>
      <p:sp>
        <p:nvSpPr>
          <p:cNvPr id="10" name="9 CuadroTexto"/>
          <p:cNvSpPr txBox="1"/>
          <p:nvPr/>
        </p:nvSpPr>
        <p:spPr>
          <a:xfrm>
            <a:off x="11129927" y="6457844"/>
            <a:ext cx="7072362" cy="646331"/>
          </a:xfrm>
          <a:prstGeom prst="rect">
            <a:avLst/>
          </a:prstGeom>
          <a:noFill/>
        </p:spPr>
        <p:txBody>
          <a:bodyPr wrap="square" rtlCol="0">
            <a:spAutoFit/>
          </a:bodyPr>
          <a:lstStyle/>
          <a:p>
            <a:r>
              <a:rPr lang="es-CL" sz="3600" b="1" dirty="0" smtClean="0"/>
              <a:t>                            Estudios</a:t>
            </a:r>
            <a:endParaRPr lang="es-CL" sz="3600"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8423" y="7685311"/>
            <a:ext cx="8636241" cy="407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58423" y="12244322"/>
            <a:ext cx="8572560" cy="3929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58423" y="16781506"/>
            <a:ext cx="8643998" cy="560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29861" y="23174336"/>
            <a:ext cx="8143932" cy="3202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9844044" y="26227995"/>
            <a:ext cx="8592564" cy="646331"/>
          </a:xfrm>
          <a:prstGeom prst="rect">
            <a:avLst/>
          </a:prstGeom>
          <a:noFill/>
        </p:spPr>
        <p:txBody>
          <a:bodyPr wrap="square" rtlCol="0">
            <a:spAutoFit/>
          </a:bodyPr>
          <a:lstStyle/>
          <a:p>
            <a:r>
              <a:rPr lang="es-CL" sz="3600" dirty="0" smtClean="0"/>
              <a:t>                              </a:t>
            </a:r>
            <a:r>
              <a:rPr lang="es-CL" sz="3600" b="1" dirty="0" smtClean="0"/>
              <a:t>Nuestro Estudio</a:t>
            </a:r>
            <a:endParaRPr lang="es-CL" sz="3600" b="1" dirty="0"/>
          </a:p>
        </p:txBody>
      </p:sp>
      <p:sp>
        <p:nvSpPr>
          <p:cNvPr id="15" name="14 CuadroTexto"/>
          <p:cNvSpPr txBox="1"/>
          <p:nvPr/>
        </p:nvSpPr>
        <p:spPr>
          <a:xfrm>
            <a:off x="19376702" y="16583529"/>
            <a:ext cx="12313368" cy="1200329"/>
          </a:xfrm>
          <a:prstGeom prst="rect">
            <a:avLst/>
          </a:prstGeom>
          <a:noFill/>
        </p:spPr>
        <p:txBody>
          <a:bodyPr wrap="square" rtlCol="0">
            <a:spAutoFit/>
          </a:bodyPr>
          <a:lstStyle/>
          <a:p>
            <a:pPr algn="ctr"/>
            <a:r>
              <a:rPr lang="es-CL" sz="3600" b="1" dirty="0" smtClean="0"/>
              <a:t>Efectos tóxicos de las principales </a:t>
            </a:r>
            <a:r>
              <a:rPr lang="es-CL" sz="3600" b="1" dirty="0" err="1"/>
              <a:t>m</a:t>
            </a:r>
            <a:r>
              <a:rPr lang="es-CL" sz="3600" b="1" dirty="0" err="1" smtClean="0"/>
              <a:t>icotoxinas</a:t>
            </a:r>
            <a:r>
              <a:rPr lang="es-CL" sz="3600" b="1" dirty="0" smtClean="0"/>
              <a:t> y alimentos implicados</a:t>
            </a:r>
            <a:endParaRPr lang="es-CL" sz="3600" b="1" dirty="0"/>
          </a:p>
        </p:txBody>
      </p:sp>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68289" y="18745179"/>
            <a:ext cx="12073022" cy="621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19032552" y="25476186"/>
            <a:ext cx="12116530" cy="923330"/>
          </a:xfrm>
          <a:prstGeom prst="rect">
            <a:avLst/>
          </a:prstGeom>
          <a:noFill/>
        </p:spPr>
        <p:txBody>
          <a:bodyPr wrap="square" rtlCol="0">
            <a:spAutoFit/>
          </a:bodyPr>
          <a:lstStyle/>
          <a:p>
            <a:pPr marL="72000" algn="ctr">
              <a:lnSpc>
                <a:spcPct val="150000"/>
              </a:lnSpc>
            </a:pPr>
            <a:r>
              <a:rPr lang="es-CL" sz="3600" b="1" dirty="0" smtClean="0"/>
              <a:t>Toxinas y sus efectos:</a:t>
            </a:r>
            <a:endParaRPr lang="es-CL" sz="2800" dirty="0"/>
          </a:p>
        </p:txBody>
      </p:sp>
      <p:sp>
        <p:nvSpPr>
          <p:cNvPr id="17" name="16 CuadroTexto"/>
          <p:cNvSpPr txBox="1"/>
          <p:nvPr/>
        </p:nvSpPr>
        <p:spPr>
          <a:xfrm>
            <a:off x="20849113" y="37061467"/>
            <a:ext cx="11930146" cy="642942"/>
          </a:xfrm>
          <a:prstGeom prst="rect">
            <a:avLst/>
          </a:prstGeom>
          <a:noFill/>
        </p:spPr>
        <p:txBody>
          <a:bodyPr wrap="square" rtlCol="0">
            <a:spAutoFit/>
          </a:bodyPr>
          <a:lstStyle/>
          <a:p>
            <a:r>
              <a:rPr lang="es-CL" sz="3600" dirty="0" smtClean="0"/>
              <a:t>                              </a:t>
            </a:r>
            <a:r>
              <a:rPr lang="es-CL" sz="3600" b="1" dirty="0" smtClean="0"/>
              <a:t>Conclusión</a:t>
            </a:r>
            <a:endParaRPr lang="es-CL" sz="3600" b="1" dirty="0"/>
          </a:p>
        </p:txBody>
      </p:sp>
      <p:sp>
        <p:nvSpPr>
          <p:cNvPr id="18" name="17 CuadroTexto"/>
          <p:cNvSpPr txBox="1"/>
          <p:nvPr/>
        </p:nvSpPr>
        <p:spPr>
          <a:xfrm>
            <a:off x="19461133" y="37854845"/>
            <a:ext cx="12287336" cy="5632311"/>
          </a:xfrm>
          <a:prstGeom prst="rect">
            <a:avLst/>
          </a:prstGeom>
          <a:noFill/>
        </p:spPr>
        <p:txBody>
          <a:bodyPr wrap="square" rtlCol="0">
            <a:spAutoFit/>
          </a:bodyPr>
          <a:lstStyle/>
          <a:p>
            <a:pPr marL="72000" algn="just">
              <a:lnSpc>
                <a:spcPct val="150000"/>
              </a:lnSpc>
            </a:pPr>
            <a:r>
              <a:rPr lang="es-CL" sz="2800" dirty="0" smtClean="0"/>
              <a:t>A </a:t>
            </a:r>
            <a:r>
              <a:rPr lang="es-CL" sz="2800" dirty="0"/>
              <a:t>pesar de que intoxicación por cereales y frutos secos no es </a:t>
            </a:r>
            <a:r>
              <a:rPr lang="es-CL" sz="2800" dirty="0" smtClean="0"/>
              <a:t>del todo común </a:t>
            </a:r>
            <a:r>
              <a:rPr lang="es-CL" sz="2800" dirty="0"/>
              <a:t>en nuestro país, hay que tener suma precaución con los riesgos, ya sea, por excesivo consumo de un alimento ya contaminado, o por ser alérgico específicamente a alguno de estos </a:t>
            </a:r>
            <a:r>
              <a:rPr lang="es-CL" sz="2800" dirty="0" smtClean="0"/>
              <a:t>alimentos. Estos </a:t>
            </a:r>
            <a:r>
              <a:rPr lang="es-CL" sz="2800" dirty="0"/>
              <a:t>se pueden prevenir teniendo en cuenta un buen lavado y secado de granos, un buen almacenamiento y conservación de los alimentos en cuestión, y contar con buena higiene de equipos y utensilios que entran en el proceso de elaboración del producto</a:t>
            </a:r>
            <a:r>
              <a:rPr lang="es-CL" sz="2800" dirty="0" smtClean="0"/>
              <a:t>. </a:t>
            </a:r>
            <a:r>
              <a:rPr lang="es-CL" sz="2800" dirty="0" err="1" smtClean="0"/>
              <a:t>Ademas</a:t>
            </a:r>
            <a:r>
              <a:rPr lang="es-CL" sz="2800" dirty="0" smtClean="0"/>
              <a:t>, gracias a nuestra investigación concluimos que las personas generalmente se intoxican por </a:t>
            </a:r>
            <a:r>
              <a:rPr lang="es-CL" sz="2800" dirty="0" err="1" smtClean="0"/>
              <a:t>Quinoa</a:t>
            </a:r>
            <a:r>
              <a:rPr lang="es-CL" sz="2800" dirty="0" smtClean="0"/>
              <a:t>.</a:t>
            </a:r>
            <a:endParaRPr lang="es-CL" sz="2800" dirty="0"/>
          </a:p>
          <a:p>
            <a:endParaRPr lang="es-CL" sz="2400" dirty="0"/>
          </a:p>
        </p:txBody>
      </p:sp>
      <p:pic>
        <p:nvPicPr>
          <p:cNvPr id="19" name="Picture 2" descr="C:\Users\Gustavo\Documents\lkjhg.jpg"/>
          <p:cNvPicPr>
            <a:picLocks noChangeAspect="1" noChangeArrowheads="1"/>
          </p:cNvPicPr>
          <p:nvPr/>
        </p:nvPicPr>
        <p:blipFill>
          <a:blip r:embed="rId10"/>
          <a:srcRect/>
          <a:stretch>
            <a:fillRect/>
          </a:stretch>
        </p:blipFill>
        <p:spPr bwMode="auto">
          <a:xfrm>
            <a:off x="414227" y="385614"/>
            <a:ext cx="6286544" cy="4743332"/>
          </a:xfrm>
          <a:prstGeom prst="rect">
            <a:avLst/>
          </a:prstGeom>
          <a:noFill/>
        </p:spPr>
      </p:pic>
      <p:pic>
        <p:nvPicPr>
          <p:cNvPr id="21" name="Imagen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143293" y="26476067"/>
            <a:ext cx="6896093" cy="10800912"/>
          </a:xfrm>
          <a:prstGeom prst="rect">
            <a:avLst/>
          </a:prstGeom>
        </p:spPr>
      </p:pic>
      <p:sp>
        <p:nvSpPr>
          <p:cNvPr id="22" name="CuadroTexto 21"/>
          <p:cNvSpPr txBox="1"/>
          <p:nvPr/>
        </p:nvSpPr>
        <p:spPr>
          <a:xfrm>
            <a:off x="22683380" y="14441055"/>
            <a:ext cx="5700012" cy="523220"/>
          </a:xfrm>
          <a:prstGeom prst="rect">
            <a:avLst/>
          </a:prstGeom>
          <a:noFill/>
        </p:spPr>
        <p:txBody>
          <a:bodyPr wrap="square" rtlCol="0">
            <a:spAutoFit/>
          </a:bodyPr>
          <a:lstStyle/>
          <a:p>
            <a:r>
              <a:rPr lang="es-ES" sz="2800" dirty="0"/>
              <a:t>Tabla. Toxina y hongo productor </a:t>
            </a:r>
          </a:p>
        </p:txBody>
      </p:sp>
      <p:pic>
        <p:nvPicPr>
          <p:cNvPr id="23" name="Imagen 22"/>
          <p:cNvPicPr>
            <a:picLocks noChangeAspect="1"/>
          </p:cNvPicPr>
          <p:nvPr/>
        </p:nvPicPr>
        <p:blipFill>
          <a:blip r:embed="rId12"/>
          <a:stretch>
            <a:fillRect/>
          </a:stretch>
        </p:blipFill>
        <p:spPr>
          <a:xfrm>
            <a:off x="11129927" y="31740525"/>
            <a:ext cx="6543681" cy="4283286"/>
          </a:xfrm>
          <a:prstGeom prst="rect">
            <a:avLst/>
          </a:prstGeom>
        </p:spPr>
      </p:pic>
      <p:sp>
        <p:nvSpPr>
          <p:cNvPr id="25" name="CuadroTexto 24"/>
          <p:cNvSpPr txBox="1"/>
          <p:nvPr/>
        </p:nvSpPr>
        <p:spPr>
          <a:xfrm>
            <a:off x="12061007" y="36261286"/>
            <a:ext cx="4194986" cy="523220"/>
          </a:xfrm>
          <a:prstGeom prst="rect">
            <a:avLst/>
          </a:prstGeom>
          <a:noFill/>
        </p:spPr>
        <p:txBody>
          <a:bodyPr wrap="square" rtlCol="0">
            <a:spAutoFit/>
          </a:bodyPr>
          <a:lstStyle/>
          <a:p>
            <a:r>
              <a:rPr lang="es-ES" sz="2800" dirty="0" smtClean="0"/>
              <a:t>Intoxicados durante el año.</a:t>
            </a:r>
            <a:endParaRPr lang="es-ES" sz="2800" dirty="0"/>
          </a:p>
        </p:txBody>
      </p:sp>
      <p:pic>
        <p:nvPicPr>
          <p:cNvPr id="26" name="Imagen 25"/>
          <p:cNvPicPr>
            <a:picLocks noChangeAspect="1"/>
          </p:cNvPicPr>
          <p:nvPr/>
        </p:nvPicPr>
        <p:blipFill>
          <a:blip r:embed="rId13"/>
          <a:stretch>
            <a:fillRect/>
          </a:stretch>
        </p:blipFill>
        <p:spPr>
          <a:xfrm>
            <a:off x="11129927" y="36925502"/>
            <a:ext cx="6831976" cy="4106454"/>
          </a:xfrm>
          <a:prstGeom prst="rect">
            <a:avLst/>
          </a:prstGeom>
        </p:spPr>
      </p:pic>
      <p:sp>
        <p:nvSpPr>
          <p:cNvPr id="27" name="CuadroTexto 26"/>
          <p:cNvSpPr txBox="1"/>
          <p:nvPr/>
        </p:nvSpPr>
        <p:spPr>
          <a:xfrm>
            <a:off x="11200398" y="41082968"/>
            <a:ext cx="6046115" cy="1384995"/>
          </a:xfrm>
          <a:prstGeom prst="rect">
            <a:avLst/>
          </a:prstGeom>
          <a:noFill/>
        </p:spPr>
        <p:txBody>
          <a:bodyPr wrap="square" rtlCol="0">
            <a:spAutoFit/>
          </a:bodyPr>
          <a:lstStyle/>
          <a:p>
            <a:r>
              <a:rPr lang="es-ES" sz="2800" dirty="0" smtClean="0"/>
              <a:t>                                   Sexo</a:t>
            </a:r>
          </a:p>
          <a:p>
            <a:r>
              <a:rPr lang="es-ES" sz="2800" dirty="0" smtClean="0"/>
              <a:t>*Las edades comprendidas son del rango de 20 años a 70 años.</a:t>
            </a:r>
            <a:endParaRPr lang="es-ES" sz="2800" dirty="0"/>
          </a:p>
        </p:txBody>
      </p:sp>
      <p:sp>
        <p:nvSpPr>
          <p:cNvPr id="29" name="CuadroTexto 28"/>
          <p:cNvSpPr txBox="1"/>
          <p:nvPr/>
        </p:nvSpPr>
        <p:spPr>
          <a:xfrm>
            <a:off x="21945305" y="31683114"/>
            <a:ext cx="2799266" cy="646331"/>
          </a:xfrm>
          <a:prstGeom prst="rect">
            <a:avLst/>
          </a:prstGeom>
          <a:noFill/>
        </p:spPr>
        <p:txBody>
          <a:bodyPr wrap="square" rtlCol="0">
            <a:spAutoFit/>
          </a:bodyPr>
          <a:lstStyle/>
          <a:p>
            <a:r>
              <a:rPr lang="es-ES" sz="3600" b="1" dirty="0" err="1" smtClean="0"/>
              <a:t>Aflatoxina</a:t>
            </a:r>
            <a:r>
              <a:rPr lang="es-ES" sz="3600" b="1" dirty="0" smtClean="0"/>
              <a:t> </a:t>
            </a:r>
            <a:r>
              <a:rPr lang="es-ES" sz="3600" b="1" dirty="0" smtClean="0">
                <a:sym typeface="Wingdings" panose="05000000000000000000" pitchFamily="2" charset="2"/>
              </a:rPr>
              <a:t></a:t>
            </a:r>
            <a:endParaRPr lang="es-ES" sz="3600" b="1" dirty="0"/>
          </a:p>
        </p:txBody>
      </p:sp>
      <p:sp>
        <p:nvSpPr>
          <p:cNvPr id="30" name="CuadroTexto 29"/>
          <p:cNvSpPr txBox="1"/>
          <p:nvPr/>
        </p:nvSpPr>
        <p:spPr>
          <a:xfrm>
            <a:off x="26870781" y="31429877"/>
            <a:ext cx="2987482" cy="646331"/>
          </a:xfrm>
          <a:prstGeom prst="rect">
            <a:avLst/>
          </a:prstGeom>
          <a:noFill/>
        </p:spPr>
        <p:txBody>
          <a:bodyPr wrap="square" rtlCol="0">
            <a:spAutoFit/>
          </a:bodyPr>
          <a:lstStyle/>
          <a:p>
            <a:r>
              <a:rPr lang="es-ES" sz="3600" b="1" dirty="0" smtClean="0">
                <a:sym typeface="Wingdings" panose="05000000000000000000" pitchFamily="2" charset="2"/>
              </a:rPr>
              <a:t> </a:t>
            </a:r>
            <a:r>
              <a:rPr lang="es-ES" sz="3600" b="1" dirty="0" err="1" smtClean="0">
                <a:sym typeface="Wingdings" panose="05000000000000000000" pitchFamily="2" charset="2"/>
              </a:rPr>
              <a:t>Ocratoxina</a:t>
            </a:r>
            <a:endParaRPr lang="es-ES" sz="3600" b="1" dirty="0"/>
          </a:p>
        </p:txBody>
      </p:sp>
      <p:sp>
        <p:nvSpPr>
          <p:cNvPr id="31" name="CuadroTexto 30"/>
          <p:cNvSpPr txBox="1"/>
          <p:nvPr/>
        </p:nvSpPr>
        <p:spPr>
          <a:xfrm>
            <a:off x="26405806" y="27663312"/>
            <a:ext cx="3713974" cy="646331"/>
          </a:xfrm>
          <a:prstGeom prst="rect">
            <a:avLst/>
          </a:prstGeom>
          <a:noFill/>
        </p:spPr>
        <p:txBody>
          <a:bodyPr wrap="square" rtlCol="0">
            <a:spAutoFit/>
          </a:bodyPr>
          <a:lstStyle/>
          <a:p>
            <a:r>
              <a:rPr lang="es-ES" sz="3600" b="1" dirty="0" smtClean="0">
                <a:sym typeface="Wingdings" panose="05000000000000000000" pitchFamily="2" charset="2"/>
              </a:rPr>
              <a:t> </a:t>
            </a:r>
            <a:r>
              <a:rPr lang="es-ES" sz="3600" b="1" dirty="0" err="1" smtClean="0">
                <a:sym typeface="Wingdings" panose="05000000000000000000" pitchFamily="2" charset="2"/>
              </a:rPr>
              <a:t>Fumonisina</a:t>
            </a:r>
            <a:endParaRPr lang="es-ES" sz="3600" b="1" dirty="0"/>
          </a:p>
        </p:txBody>
      </p:sp>
      <p:sp>
        <p:nvSpPr>
          <p:cNvPr id="32" name="CuadroTexto 31"/>
          <p:cNvSpPr txBox="1"/>
          <p:nvPr/>
        </p:nvSpPr>
        <p:spPr>
          <a:xfrm>
            <a:off x="26814186" y="33076519"/>
            <a:ext cx="3305594" cy="646331"/>
          </a:xfrm>
          <a:prstGeom prst="rect">
            <a:avLst/>
          </a:prstGeom>
          <a:noFill/>
        </p:spPr>
        <p:txBody>
          <a:bodyPr wrap="square" rtlCol="0">
            <a:spAutoFit/>
          </a:bodyPr>
          <a:lstStyle/>
          <a:p>
            <a:r>
              <a:rPr lang="es-ES" sz="3600" b="1" dirty="0" smtClean="0">
                <a:sym typeface="Wingdings" panose="05000000000000000000" pitchFamily="2" charset="2"/>
              </a:rPr>
              <a:t> </a:t>
            </a:r>
            <a:r>
              <a:rPr lang="es-ES" sz="3600" b="1" dirty="0" err="1" smtClean="0">
                <a:sym typeface="Wingdings" panose="05000000000000000000" pitchFamily="2" charset="2"/>
              </a:rPr>
              <a:t>Tricotecenos</a:t>
            </a:r>
            <a:endParaRPr lang="es-ES" sz="3600" b="1" dirty="0"/>
          </a:p>
        </p:txBody>
      </p:sp>
      <p:sp>
        <p:nvSpPr>
          <p:cNvPr id="33" name="CuadroTexto 32"/>
          <p:cNvSpPr txBox="1"/>
          <p:nvPr/>
        </p:nvSpPr>
        <p:spPr>
          <a:xfrm>
            <a:off x="22169670" y="33918718"/>
            <a:ext cx="3797556" cy="646331"/>
          </a:xfrm>
          <a:prstGeom prst="rect">
            <a:avLst/>
          </a:prstGeom>
          <a:noFill/>
        </p:spPr>
        <p:txBody>
          <a:bodyPr wrap="square" rtlCol="0">
            <a:spAutoFit/>
          </a:bodyPr>
          <a:lstStyle/>
          <a:p>
            <a:r>
              <a:rPr lang="es-ES" sz="3600" b="1" dirty="0" err="1" smtClean="0"/>
              <a:t>Zearalenona</a:t>
            </a:r>
            <a:r>
              <a:rPr lang="es-ES" sz="3600" b="1" dirty="0" smtClean="0"/>
              <a:t> </a:t>
            </a:r>
            <a:r>
              <a:rPr lang="es-ES" sz="3600" b="1" dirty="0" smtClean="0">
                <a:sym typeface="Wingdings" panose="05000000000000000000" pitchFamily="2" charset="2"/>
              </a:rPr>
              <a:t></a:t>
            </a:r>
            <a:endParaRPr lang="es-ES" sz="3600" b="1" dirty="0"/>
          </a:p>
        </p:txBody>
      </p:sp>
      <p:sp>
        <p:nvSpPr>
          <p:cNvPr id="34" name="CuadroTexto 33"/>
          <p:cNvSpPr txBox="1"/>
          <p:nvPr/>
        </p:nvSpPr>
        <p:spPr>
          <a:xfrm>
            <a:off x="22440653" y="30364783"/>
            <a:ext cx="3092733" cy="646331"/>
          </a:xfrm>
          <a:prstGeom prst="rect">
            <a:avLst/>
          </a:prstGeom>
          <a:noFill/>
        </p:spPr>
        <p:txBody>
          <a:bodyPr wrap="square" rtlCol="0">
            <a:spAutoFit/>
          </a:bodyPr>
          <a:lstStyle/>
          <a:p>
            <a:r>
              <a:rPr lang="es-ES" sz="3600" b="1" dirty="0" err="1" smtClean="0"/>
              <a:t>Patulina</a:t>
            </a:r>
            <a:r>
              <a:rPr lang="es-ES" sz="3600" b="1" dirty="0" smtClean="0"/>
              <a:t> </a:t>
            </a:r>
            <a:r>
              <a:rPr lang="es-ES" sz="3600" b="1" dirty="0" smtClean="0">
                <a:sym typeface="Wingdings" panose="05000000000000000000" pitchFamily="2" charset="2"/>
              </a:rPr>
              <a:t></a:t>
            </a:r>
            <a:endParaRPr lang="es-ES" sz="3600" b="1" dirty="0"/>
          </a:p>
        </p:txBody>
      </p:sp>
    </p:spTree>
    <p:extLst>
      <p:ext uri="{BB962C8B-B14F-4D97-AF65-F5344CB8AC3E}">
        <p14:creationId xmlns:p14="http://schemas.microsoft.com/office/powerpoint/2010/main" val="156129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712</Words>
  <Application>Microsoft Office PowerPoint</Application>
  <PresentationFormat>Personalizado</PresentationFormat>
  <Paragraphs>79</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Wingdings</vt:lpstr>
      <vt:lpstr>Tema de Office</vt:lpstr>
      <vt:lpstr>Presentación de PowerPoint</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MARIANNE DAZA  MUNOZ</cp:lastModifiedBy>
  <cp:revision>38</cp:revision>
  <dcterms:created xsi:type="dcterms:W3CDTF">2014-10-18T13:30:11Z</dcterms:created>
  <dcterms:modified xsi:type="dcterms:W3CDTF">2014-10-23T22:51:49Z</dcterms:modified>
</cp:coreProperties>
</file>