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es-CL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8" y="31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A6931F-728D-4C5B-AF29-53E2A25F04B2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86983-F8F1-4FDD-B7E0-C2877E3E33B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19588" fontAlgn="base">
              <a:spcBef>
                <a:spcPct val="0"/>
              </a:spcBef>
              <a:spcAft>
                <a:spcPct val="0"/>
              </a:spcAft>
            </a:pPr>
            <a:fld id="{927669B6-EB83-4AB8-9603-F704745D3CA5}" type="slidenum">
              <a:rPr lang="es-CL">
                <a:cs typeface="Arial" charset="0"/>
              </a:rPr>
              <a:pPr defTabSz="43195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C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7BA9-207C-4FB0-B5B1-9BD9CD4A71B1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B9B7-E9EF-4EC8-9A5F-3DFCFA071E9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B300-E979-42B4-8007-2AB3F76F51BC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F3CD-79E4-4312-B64B-9DFE058EB0F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EEDC-8EC9-4D87-985C-BB44B5EA1E21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8A42-C93B-4736-9864-B808D48300C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94D9-0EB3-4EF4-97AD-EAC7D1A1D5E2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7AF3-1FA5-4943-AC83-8731F9244BE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D2DF-0597-4266-BD1A-2B0E9E2A5C08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2C67-7572-44E1-9E9F-89759A43AC6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A39F-4891-4959-88D8-68DC22B52B45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828D-93ED-48ED-9BEC-B3438987F91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2B83-7E2B-4DA4-A525-3A40183DF7FD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331E-645D-44B6-852B-D39A8557533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55FB-AB1B-43E1-9DC6-DA8B29B521B6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E13D-D901-4A44-BDDB-2F71A71B404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332E-DF99-4EF1-B9A5-24BE222E3676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A983-EDA1-4275-85F7-AE5A055349B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D8D7-B25D-416C-8B2B-8D85A82C2A29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DED9-2D38-48A5-AB85-8B29DE8865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419F-071E-4DCB-95B1-5534F0A87CE7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DCCA-2553-4915-B0C5-97EE98FACDA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E190A-1AE0-4267-A2C0-01FEE1C1B1B8}" type="datetimeFigureOut">
              <a:rPr lang="es-CL"/>
              <a:pPr>
                <a:defRPr/>
              </a:pPr>
              <a:t>30-10-2014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193CC-3A77-493A-ADEE-C337BE8C403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19588" rtl="0" fontAlgn="base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fontAlgn="base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fontAlgn="base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fontAlgn="base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fontAlgn="base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fontAlgn="base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17025" y="1223963"/>
            <a:ext cx="18146713" cy="5329237"/>
          </a:xfrm>
        </p:spPr>
        <p:txBody>
          <a:bodyPr rtlCol="0">
            <a:noAutofit/>
          </a:bodyPr>
          <a:lstStyle/>
          <a:p>
            <a:pPr defTabSz="432054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000" b="1" dirty="0" smtClean="0">
                <a:latin typeface="+mj-lt"/>
              </a:rPr>
              <a:t>DIARREAS PROVOCADAS POR VIRUS ASTROVIRUS, ROTAVIRUS, NORWALK</a:t>
            </a:r>
          </a:p>
          <a:p>
            <a:pPr defTabSz="432054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>
                <a:latin typeface="+mj-lt"/>
              </a:rPr>
              <a:t>(</a:t>
            </a:r>
            <a:r>
              <a:rPr lang="en-US" sz="3600" dirty="0" smtClean="0"/>
              <a:t>DIARRHEA CAUSED BY VIRUS  ASTROVIRUS , ROTAVIRUS, NORWALK )</a:t>
            </a:r>
          </a:p>
          <a:p>
            <a:pPr defTabSz="432054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latin typeface="+mj-lt"/>
              </a:rPr>
              <a:t>Castillo Pinto, CG; Ibarra Medina, NA; Perez Gallo, PL</a:t>
            </a:r>
          </a:p>
          <a:p>
            <a:pPr defTabSz="432054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latin typeface="+mj-lt"/>
              </a:rPr>
              <a:t>UNIVERSIDAD SAN SEBASTIAN, FACULTAD DE CIENCIAS DE LA SALUD, NUTRICION Y DIETETICA, MICROBIOLOGIA DE LOS ALIMENTOS.</a:t>
            </a:r>
            <a:endParaRPr lang="es-CL" sz="3600" dirty="0">
              <a:latin typeface="+mj-lt"/>
            </a:endParaRPr>
          </a:p>
        </p:txBody>
      </p:sp>
      <p:sp>
        <p:nvSpPr>
          <p:cNvPr id="14339" name="AutoShape 2" descr="data:image/jpeg;base64,/9j/4AAQSkZJRgABAQAAAQABAAD/2wCEAAkGBxQPEBQUEBQUFRQXGBgXGBYWFxQUFhgaFx8XFhgXFBcZHiogGBwlHRcWITEhJSkrLi4uFx8zODMsNygtLisBCgoKDg0OFxAQFywcHCQsLSwsLCwsLCwsLCwsLCwsLCwsLC0sLCwsLCwsLCwsLC0sLCwsLCwsLCwsLCwsLCwsLP/AABEIAL8BCAMBIgACEQEDEQH/xAAcAAEAAgMBAQEAAAAAAAAAAAAABQYBBAcCCAP/xABHEAACAQMCAwUFAwgIBAcBAAABAgMABBEFEgYhMQcTIkFRMmFxgZEUI1IzQnJzkqGxshU1YnSCwdHwJDTC4SVTY4Ois8MW/8QAFwEBAQEBAAAAAAAAAAAAAAAAAAECA//EACYRAQEAAgICAQMEAwAAAAAAAAABAhEhMUFREiJhcQMykbETQoH/2gAMAwEAAhEDEQA/AO40pSgUpSgUpSgUpSgUpSgUpWKDNK/OaVUBZiAB1JOB9a59xF2r28LGO0U3MnTwewD728/lQdEzXiS4VfaZR8SBXBNW4x1K45yzx2qHoqnDf6mqzc3MbEmW5uZSeuC2D9TWflL1yun01/SUP/mJ+0K/WO6RvZdT8CDXyx3lr+Gf9of61+sM0A/JzXMXwJx89ppu+qa+76nzWa+d9K4mv4T/AMNerMPwSHJ+h51dNE7WwGEeowtC3TvFGU/1/jSZSmq6pWK1tPv47hA8Lq6HmGUgj91bNaQpWaxQKVmlBilZpQYpWaUGKVmlBilZpQKUpQKUpQKUpQKUpQKUpQYNRXEfEEOnwmW4YKPIebH0UedftrmrR2cDzTHCIM/H3CvnzXtbbUJTd3ee7BIgh8j5j/uf9mW6WTbd4m4puNUy0zm3swTtjUkM48t34j/vn1qsSarsG22URL+LrIfeT5f751sWtpJfOWfdtABCIBu2k7cxhiBtBHiYnAqO1GzMMhXcGXqrqQVdT0ZcHz9PKrjhvnJLl6a7sSckkn1PM15rastPkmOI1J8s9B9fP5VbtL7M7uYAlSB8Av72Of3Vu54zhPjaiNOuLQWciyqTMcYHLLHJ5ocZVR9zuG5d4XkBtbdXhXUF7H5se0P2h/pUfqHZXdRglQWHu2t/Ag1n/JF+KgVv2+rOo2yASp+F+Z+TdazqOiTW5IkQ8upAPL4jqK/HSrUTzJGSQGJztGTgAsQo8ycYHvNa1jnPacxYNA1aaybvtNkJA5vbvnH0/wAx+/pXbeCeNIdUjJTwSryeNuTD3j1HvrgEVmZCr2UcqyKGZo872VBja+4qoIbJG3ByRyzWxYXz7xc2p7u5j5so6OvLJx6HHMf9jXKy4fhrt9PVmq3wLxUmp2wkXAkHKRPwt5/KrJWkKUpQKUpQKUpQKUpQKUpQKUpQKUpQKUpQKUpQKwazUDxtrQsbGaYnmq4XyyzeFR9SKDlfabrv9IXn2ZWxbW/ikPkWHX6dKpUUDX8r7A22NCURAGc8wkaqmfN2Xc3RRknHLPi5Yx26qcmSYl3PmRnIHzNSVvst4N2zEse3KkmCdX8TPIkwHMbdoWMeRJK8qmE39X8LfRf30ahJsFZQGQKuWjcp93vhdgR9mA3Du8ZLE8yDmt3gjgSS+cM42oOZyMAD+16n+z9fSvx4S0iTVbzc2MZAAAAVQPRQAoAHPAABY+819B2NnHaQhUGFQEn1OOZJ9TVyu7qJPbT0PhmCzUCNAW/EeZ+XoPcK0Nc4yjtLgwlN7DuuksKn7xgpGwtuyqndjHMdM1qntEg79IljmYOwVXAQAhu7w2GYMFxJnpyCNXnWeHEvbxLhLlRGQEZdzOGdCSFVdwUqQTuBzkAeVJJDb9IuNxKsscUJF3FszbzOkYy7EKne817wopfb8jgg486Fxe9xdrCyIFPeYKd6/Rj3Z37dmCiknBIzyBNUS5sLtL5dLJtykjGXxp3gLbbh4ndsBskQEkc8E4B2naLHZ2ttp2oRPeygzuZQjKoMIBwsZlkI3JLsG3rhuZxnJq6F71TSIrldsqA+h6MPgRzFcd487OmtyZbfmuc5HLB8t2Oh9GHz9aump9oJS47qCKORT7Enebt+dgVlCA4Uu2zrnOPWrdp10LuAO0Tor7hslADYBK5IBIwQMj3EVmzzO12+ctE1GR5O5m8RJO1X3ZebIMbSyA712YyNpzy2gEtX46uEicTQzb5GbvGO3aknelmZo1x92FcPGY25jA+Vn7UeEjaS97FkKeYIyDge8dCvr6fCoTSpTcQyHubd5y+N7IgzvVi8kzNyJzzG3mWJ5YFbxsyn9s2abXDev/0fdx3cfKCU7Zk8gfM/Lr9fWvomGUOoZTkEZB+NfLtlbbWe2cqyyKGRlOUJxuVlJ6gjP0rs3Y1rRuLHupDmSBih9cfm/uwK5zi3Fq88ugUpStIUpWKDNKUoFKUoFKxWaBSlKBSlKBSlKBSlKBXKu3O83Ja2oP5WTcR6hMc/kSv1rqtcX7WG36xaqeixMR8Tk/8ASKmV1Ks7c61W6Iuty4+7ZQoPTwYOPqDS7v0ZJEiSQGV1dw7hwpXcQI8KDklvaOTjl5mo+Z9zMfUk/Uk1++lx7p4x/aB/Z8X+VdJ9OLPdd77KNEFva7yPE3IH3Dqfm2f3Vec1U7jWRptjAAhZjH4c7ljyoDHvJADsJyccuZ5VQ+K9ekurJUuZGidHM6T84d5Rm7uMKFIBC5wSfajA5ZrnjOGr2ltR4VeOfuzPbAyGUqkrEsYUHhJZwWZvZ3HoAMYIOK0p9HuIkjF6DHZodyzQFJ0XvAquZEVV2ocZDBcKHbPKscVXclxqEkYIZSIol8dvMO6uIyHZkfa0KN1LBj5HB5VIcJa5DZd888c8afcxBlLSwAE7IkjjVQBkHO4LzUg5zmtoolxqpbUbdxKHAgZS6s4DEJdJuDBt357c8+eRjkKsYt2IP2WRbhHMaTySNHBbhiyu0ccrA75N5Iyo5Bm86r/EOhwniJ7RQY4XmiUhORHexxyOF9Mlj8M10Piu7XuJLKCxXu7doVXvdhTEm4RyW6E/eMHGMMRzzmrUiA02xErRxrchi8ksQ7uN5FjuYhk98WVVZcYyQBnauPM11jRrAWtvFCoUCNAvhG1eXXaM8hnPKuK6wzMhJ2uNgLeK7eNJWeMGKSFGLHwqPvC+1uRHUCrzq3HufubMd5KveJKfyexlDqGjLgq3jU+RAA51mqsXGWmC6tJFxkgFl+I8vmMj5181qxtLgkKGKE7N2cA8ij4HUgEcjyrvvBfEz3QWGUGQ7D96AByUKpabGFDM27G3IwPKuJcc2/dX0ijpzH7LOv8AACpOMjwipdQdpFkY5ZduMAKAF6KAOQHX610nstu+41iWMezPGGHplen8zVyyrtwlPt1PTX/ENp9/hYDPzwaZ/uhj1X0TWawKzQKxWaUClKUClKUClKUClKUClKUClKUClKUCuK9qK41u3PrEf+oV2quQdtlv3d1Y3Hllo2+e0j5DDfWs5/tqztx8jBx6cq3NGOLiP9LH1BA/jXnU4Ss8ijPtHH+LmP416ns5LYxu64ztdeYPnkZx7J5HkefI117x/wCM9V9LS6TFf2UaS5wUUq6na6kjG5GHsnGRn31oaBwJBaFWbMrKGHiVQmSXO4IBgMA7LkeRPrX79n+oieyjwc7PD8uq/wDxIqyGueN3Gr25rxHoctsvd9xJcWYkRwbYqtyixklYZVP5eIZIHnjA54zVLveIY4JWSFrpIzHvJnXupu8R3dVjyNoxvIBPL54q+dpd1N3sMcbtGqgSgqSPFuEYL+yORZcLuO4v7PLNRvCvB6X5L3SubZAVhiMm9CTuVi2OaunMYAHM5JJ6bjKgzTCPVYJ3lLqZo8yOyMSIlgRmd18JI55I/DW3FrMcc8cUReWIXDM8MTyTs8a95tZJGwcnvGOB6ZyKiuJLKOOaK2jZtkc1xFuOCwBkjweXIkA/urtep8AWxsDb28MYdRujdvCTJjG6VwpLA9G5HI5Yq0U7TRI4J0y0aDbH9mYyXCtdvHCRvSCMsVVxlQWbmOXuqb4aSHV0aGayltha4RT4lRwQy7WJALlSS2DnmQetVvS7Cb7RHJEsheJ1AZI5Cp+9eF2x4W2sclxvXK7TtIXxdrArNEJw5wxDp6kRZZj7TvgsemQMABRkZ2jAya4B2hyBr+THq3/2SV9HaxeCCCSQ/mqT8/IfWvl3WZjPcuRzOdvLn05E/DOTmpOcovhH1b+GI91/pa/4voC3+VVjULCSBzHIuH6Y68/QEcj1HT1q/cAWXe61Co5i3iz8Djb+8Mafqd4mPVd4FZrArNArFZpQKUpQKUpQKUpQKUpQKUpQKUpQKUpQKpPa5o5u9Nk2DxxESL/hI3D5jIq7V4ljDKQeYIwfnQfK+qPvWG4XqwAPnh16Zz/vlWNW12a6RFlYkJz9dzDI7w56MQSDjAIxy5VO8RaF9hu5rN+UUnjhbyB6jHw6VUZYyjFWGCDgj3in6d/19GXt0jsj4oFvJ3Mhwp5fL80/InHwIruanPSvkWCYxsGU4I6V2rs77QUkQRXBxjkGP5vub1X0P1qZT437L26e0YIwQCPfzrxFEkS4UKijJwAFA8yeXzNe0cMMggg9CKieK9IkvbV4IpzAXwGcKHJTPjTB6ZGRmqj5m1m9Et1NKpyrTO6n3FiQfpivq6JwygqcggEEeYPMGuJdoPZxFZxWv2FZnkklET7izghgSHYAYQAgAkYGDzq9cBWWpWZ+zXgikt41+7mV/H7kC4ywHvxjlzNavKRdsUpmqTxxxzHZxssbAydCRzCn0Hq3u+tYt01JtC9rvFIjj7iM+Lz/AEvIfLr9K4taXLROroxVlOQw6g+oPkevOv21PUGuZC7559BnOP8AU++tSt4Y65rNqdjvnvblZJsbYwWx5KBzwM88E4OM+tdM7D9OLi4vWHOVti/ooTnHzyPlXM7bT3Kx2sQzPcEZ89q+QPyyT86+kOHtKWyto4IxyRQPifM1z3vK1rqaSNKUrSFKUoFKUoM1ilKDNKxWaBSlKBSlKBSlKBSlKBSlKCodo/CQ1K28HKePxRt55H5vwNcJu7dp9yspS6i8LoRguF5ch+L/AH6V9S1z/tD4B+2f8RaYjulHXoHxnk3+tZs8ztZfbgFbWnWskjEw8mTBzuCY3Hao3HlljyA8+dSV3bd65SZe4ul5MGGFc+/3++vwW7a2ikhdCrHLA4Uq+Rt2ShgQ6YyQRzBPvrpjn8uPLNmlj4c7RLiyOyTOAcFSDgY65U81Pw+ldE0vtVtpABIMH3EfwbBrmM8dpLGrht5jt2iSL2WaTvHRJJSOZLM6MF6ncc9OevLw/C0ndxyeIFwQrxylhGhLMB4e7JYYwx/O91Z+E8cLt28cfWZGd7fs1Hah2n2kQ8OSfeVX/PNcYPDZDSAucJ3GQEBde/WV1Ei7sKQIvU+2teY9AAUSM+Yu7SViowV3Fdytnp4S2G6HafSnxvs39ls4j7UprjKQjaDy8ORn4n2j8sVTbixnmUyuQSFL7CSH2A7SypjwrkHrgnB64qYt4I7dmZ4zADJJbBi7gHADrKrkFlG5QjMv5svkajJdTcYigYsQ+9Gj7xQpOd6AN4pEzg5bzzy5mtTGTkt2hKlLC3ES9/MP1aHqzeRx6V7S0S3w0/jkPswrz5npux/Cum8Bdn7zSLd6kOmDHAeg6EFh7vSsZZ/LidLJrtv9lHCLRZvbsffyDwA/mKfcehNdMrCjHSs1ZwhSlKBSlKBSlKBSlKBSlZoFKUoFKUoFKxms0ClKxmgzSlYzQZpWM0zQVvi3gu21NcTLhx7Mi8mHz8/ga5PrvBV/YAgoLy39QBuA+HM/TPTyrvlYqXGXtZdPlV4bdm8LvA4PsyAkAj39Qfma9ppUo3GJ433KVYhhkq3UHd0zgeea+kdW4atbsffwRv7yBn61VbzshsHOVEkf6LnH76fVOqcenHYra6AIMUbg91kOsMi/cK0cWATjkrMPfnnWFsLnGGdUXu+6OXUAxkltjbeoyxPOuqnsagzyubgD0yP9K2bbsdsVILtK597kZ+OKbz9nDjksMKnM9wZG6bUyx5cgNxzy92BVg0Dhy8vPDZ2/2eI9ZpOp+vM/75iu06TwZZWnOG3QH1I3H6mp9QByFS477uzfpSuDuzm3sD3kn39x/wCY/l+iPKrsBSma0hSlKBSlM0ClM0zQKUpQKVmsUClZpQKUpQKUpQQnFyyi0lkgmeKSKOSRdoRlYqpYCQMp5ZHlg1o9mery3umxTXDbpGaTJwF6MwHIe4VK8U/8jdfqJv5Gqt9jP9TwfpS/ztV8CwcR3jwiAxnG+4hjbkDlXOGHOqnxvxpLpmpQAgtaGMGYBcldzbRIGHQjlyPXp1qycXnw2v8Ae7f+ao7UbCO61aSGZQ0b2O1lPmDKPoffSC02d0k0ayRMHRwGVlOQQeYIqt8D3U1ybiWeZmCXE0KR7Y1QKjYB5LuLe/PyqqcOX8mgXv2C8YtaStm2lPPbk4CsfL3+h59DytHZr+Ruv77c/wA1BrcE63Pd3epRTSZWGQJHhVBQHf0OOZ5Dr6Vp6br11aa39hvZe9hlj3QOUVWzzIBKgAnCyA8uoXpmvz7Mf6x1f9ev8Xr9e2TSWe1ivIeU1nIsoPnsBBP0YI3wU08ovl5crDG8khwiKWY+gUZNUXUb69XR2vmneKcI0wjCRbArtlEcFSchCBkEc81satqq6pbWUMXS92vIB1WGPDzA/MCP/FUh2lLjSLwDkO6P8RRWjwtBeXtlBcNfyK0qByqxQYGfIZXNSWk2V4ftEVzcyHDqYZ0SJGKFQSMFSpO7IPL6VDcBQ3x0y07mW1Cd0u0PFKzAeW4hwD9KtmgCb7On2rBm8W8jkM5ONvuxjHuoKBwFf6hqRui96UEEvdLthiO4jJLNkdMbeQ9/uqT4O4suGv59P1ARtNHlkljGxXUYPiUnkcMDy948smr8B6lPaWeqzWsKzOl2xKElcrgbiMA5I649AasvZppcc5fU2m7+4uMhiBtWLpmNVyTy2gZPkBVqN7XNalm1OPTreX7P9yZ5ZgqtIRkKscO/Khue4kg8h0r3dG9sJINs32qCSVY3M6oJo9xwGVogqsPLBXzFflx3wUNRZJreXubyIYWQEjI5kK+OY6nB956g1W9M44urGdLTXYRgkbZ8A8x0c48LDOOYwR6VFWDtP16exWz+zPs724WN/CGypxkc+lSPaDPNb2UtzbzPG8SFgoWNkfmPbDKT9CKrfbUfBp/97T/KrH2n/wBUXn6o/wARV9IiuDV1C8so7iW+2tKNyKIYmUL5bsgEk48sVjSOL7m2vxYasse+T8hcRBljlznAZSTtPly8+XmCZjsz/qiz/VD+Jqmdug+804x/lu8fZjr1ix/8ttTyrqs8wRWZiAqgsSfIDmSflVI7OuMX1Ce7jmBUq4khUjae4f2c8ufkc/2xWx2j6kqww2rNt+0uEkIBYrAvOZsLz5jw/F6qXEWsW1pqtle2jfd4FtcDY6AIcKrHcAMAYP8A7YpILN2qalcWFqbq2ndCGRDGVjaPBzkjK7s/PHura0vT9Re1R2v1EzoGwYI2iBYZA5YYjn1zUZ26H/whv1kf+dXjSf8Al4f1afyingVPhDjKWS6ksNSjSK8TmGj3d1MoAO5N3MHHP3jPQggXeuTcdcuJdOMXt7Y92Pw75Qc/4d/yrrNKFKUqBSlKDNKVqapqMdrE8s7hI0GWY9AP8z7qDbpVRTjRyglOn3ogPPvNsRO38fch+9xjn7Oan9G1mC9j7y2kWVM43L0z1x++g2buESRsjeyylT8GBB/jXPeEFu9FRrOa1muIFdmhuINr5Vue2SPO5TnJz76vOuamlnbSzy52RIzkDGTgeyufMnAHvIr3pN+l1BFNGcpIiuvrhhnB946H4UFbQXGo3MLyQPbW0D96BKU72aQAqngUnYik55nJOOQqRWxk/pUzbT3X2Xu9+Rjf3gbbjOenPpX7cUcRRabCs1xu2F1TKjdjd5kegqUtplkVXRgysAVYHIIPQg+dBEcXcNxalbNDNyPVH80fyYf5jzFRPZdpE1lZvDcgiQTyHOchgcYdT5g1McR8QpY9yGjkkaaTuo1jCkliC3PcQAMA86lbaQsisylCQCVbBK58jgkZHuNBS+AtFntr3UpJ4yiTSho2JQ7x4+YAJI6jrirnd26yxujjcrqVYHoQwII+hrV1zV4rKFprhtqLj3kk9FVRzZiegFQZ4yZFEk9jeRQHrKyxMFX8ciI5dFxzJK8vOqIvsw4TksGuDPnwO0UGTn7nO8uP0yQf8NWDjyxkudNuYoVLyPGVVQQMnI5ZYgfU1tJriS24ntFa6QnA7kpzxyJBcgHHxqvaX2jR3ZcW9peSFDhwsaZU8+R8fuP0pyPx4Lv7y0sYbefTbndEuzKSWjKwHQ85QQfd++prh2e6nuLiW5he3jwkcMTvG5IGWaQ92xUEk4xk+yK1241CyRJLZ3kXeyJEryRqEDOcLuYMcV+vFHF6aaN08E5iyFEqCNlJIzjG7cPmKCJ7LNDnsxe/aYjH3lyXTJRtyEYz4Sfoa1IdFutI1F3sLdriyuPFJEjxIYX82QSMM/D0yPIVLWnHqywidLO+MJyRIIgwwOrABtxHLqBUxw5xNbaiha2kDbfaQgq6/poeYoImVruC8kuo7cy28scavCGRbhHjLeMAnaww3MbvLlnoYfjGym1zubeO1liiWQPJcTqse0YwUjTO5mOevSujGobR+I4bu4uYIid9s6q+cYbcM5TnzAOVPvFBXO1DQZ7tLJbWIyd1cIzYZBtRcczuIz08qnePbCS5025igXfI6YVQVGTkcssQB8zUtqN7HbxPLMwSNAWZjyAAqtxcaM8YmSwvTbnmJQsWSv4xFv7wrjn7OfdQaHCl9d2VhBA2m3TSRIFOJLMKSM9CZsgfKvGn8K3N7fpfapsTuvyFqh3hPMGR+QY554x1A9AKnp+MbUWUt5G5lhiwH2DmCSo24OOY3DI8qi5e0VEhMz2V+sQAJkaEBQCcAklvUinI/XSoZ21a4nuLeVU2LBbyZiZNgJZ2wG3KWbHUdAKk+NdCGoWE1ufaZcp7nXxIfqAPgTUPF2io8PfJZXzRYJ7xYQVwOROQ3uNSLcYwjTf6Q2ydzgHbgb+bCPpnHU+tORUuI9Hv73h+KB7dvtalFZC8WSIyQH3btvNdp69c1ZINcu44ERNMuS6oq+KW0RMgAZLCUkD4An3VPaFqiXltFcRhgkihlDDDYPqKa5qiWdtLPLnZEjOQMbjjoq58ycAe8igqvCvCEwvX1DUnR7lhhI0yY4V6YBPtEDlnHmfM5q81p6RqCXUEU8RykqK6564YA4PoR0PwNaPE/EkOmpHJc7gjyCPcBkKSCdzc+SjB51BNUrxFIGAKkEEZBHMEHoQah+IOI0sngRo5ZHnYpGsYUkkDPMsQBy880E3SvEDllBIKkgEqcZHuOOVKD9KpXa3pc1zpxFuCzRSJMUAJLrHuyAB7WMhsee2rrUfq2qLbNAHH5aVYQcgYZldgT+xj50FS4N7S7a9VUmIt7jABVztRiOX3bHl8jg1Z+H9HWzEyptCPK8qqvLbvwSP2tx+dV7jLs4tdRDOiiC4PPvEHJj5d6vRvjyPvqD7I9anQXlreMStpg7yd20ZcMu7zUbcj3Gr+BN8bQ/0ldQ6aGITa1zcFTghFysKE+W6QhsekdR3Y1qDrFcWE/wCVtZWAHMeAkjkD5bgce5hXrhSyv7nvb+KWCL7W28LLC8riJMrCu4OuBt8WMdWNQ+pxT6RrVtd3LxutzmKVoo2iXntUblLMSfZOf7Joi39pWnrdQ20Mmdkl1EjY5HB3DlVU4M1mXRbw6Zfse5J/4eU52+I8gD+E+n5rcuhFXXjTrY/3yH/qpx5wmmqWxQ4WVMtFJ+FvQ+qnoR8+oorS48/5rSf75/8AnJVyFcP0jiCaW506xvVYXNreYLE53II3UZPmwz18xg13GlRQe2Gyne2gnt1Lm2mWZkwWyF6EqPaAPl6Zra4S7Q7TUQqMwinPIxSEAMT1EbdHB9OvuqyX+prDNBEw5zF1U5AGVUvj35ANU/jXsxt71WktwILjm2VGI5D1xIvkSfzhg/HpT8qtXDWkCyg7pcbRJKygDACu7Oq/IED5VzXsh1GKCfUe+ljjzKMb3VM4aTONxGanOxnWp7i2miuSWa3kEYZjlsY9hm/O2kEZ9CPnDdjtpHLcaj3iI+JRjcqtjLS9Mjl0q+0dCk1C0vXFusscrcpsRur47pkIYlT4fEVqr9uX9Un9dH/1Varq0tbMtdsixd1G4ZkXHgJVmyqjLc0GB1+tVTtxbOkEj/zYj/NUna1YND1m0hsoAZ7dFSKMEd5GNuFHLGeXwqkcAr9p127u7RCtoQy7sFUdjs9nyOWDN7s++rtpfDlpNZwiS2gYNFGTmNDk7RzPKqBprvpPEK2Vq7G1l25iLFlTeGY7c5wVK5z6NzpPKOl8X6z9hs5ZgMuBtjXzaR/DGoHnliK5hp9g+gatZmRyyXceyZyesx5uSeg8ZUgehNWnidJtR1OK3tmRVswtzI8imRO+bIhQoCMkDc/XkcVodofDN/dWLtNPbydz96ojgeN8r12sZDjlny8qRU/2qaTLeaXNFACz+F9o6sEO4qPU48vPFRnBXaZbXSJFckW84AQhvDGxGB4GPsnP5rYIqU4Z4tSfT7S4frI6QOc+zISY/nlgP2hX5cY9ndrqQZtvdTkflUA5n/1F6OP3++n5EgnC0TRXMRI7qecT4XHrG5XpjBZD8mNanasP/B7v9FP50qt9kGoXMc11YXDFxbkbTndt5lSoJ57TjI9OdWXtX/qa7/RT+dKeUeeykZ0e2+D/AM7VodoWlpaaDcRR52gqRnHLfMr4GPIZwKkOyj+qLb4P/O1eO1v+p7n/ANv/AOyOnlW12af1RZ/qh/nUbxtF/SN1DpoJCFWuLgqcEIuViXPllyD/AIK3uz2YR6Nau5wqwBifQDJJqC4Usb65Mt/DLBF9rbcqywtK4iTKxAMHXAK+LGPOnkeexnUHSO5sJ/ytrKwA5+wSQcZ8g4bHuZalu0rTFvBZW8hIWW52kjqPupiCPmBVT1eKfSNZtr25eN1ucwytFGYl/NUblLMSfZbP/p1euLf+Y03+9/8A4z0ve0U3gHXpdLujpWonAB/4eU52nJ8K5P5p/N9DlfSrHxp/WOk/rpP5DW12g8HpqtvgeGePLQv05/gY/hbl8Dg+Vc90HiWW6vdOtrxWF1azujlhzZdhALf2uWD68j51ex2ylKVlWaieJeHodRiWK437VdZFKMUYOuQrAj03H91S1KCpPo2pKNkeoRlMYDyWwaYD9IMFJ9+K/H/+BRNPmtIZnRpzmacgPJISctnmAM9OXkTVzpQRuhWMlvCscsqy7QFVhGIsKAAAVBIzy68q0uNeGU1S1MDsUO5WVwAxUr6A9cjI+dT9KCDn0MyRWqPKS1vJHIX2/lDGCOYz4c/Opus0oKzrnCEdze214p2TQOCxxnvEAbwt7wTyPxFWUVmlBC8S8NxagI+9MitE/eRvGxRkfGAw9fgaip9F1NlMY1CMRkbe8+zDv8YwTnft3e/Hyq30oIjhnh+LTrcQwA4yWZmOWdj7TsfU1VNG7OprK4kmtb9kMhJZTAjqQSWAILeWTz5da6FSmxT9U4Turvu1uL8mJZEdo0gSMPsYMFY7iccq3+NuGRqlr9nMhiG9X3BQ58OeWCR1zVhpQVKDh2+jhESalgKoUN9li3gDkMHdj91euGeB4bKZrhnknuX9qaU5PPrtUchn/tVrpQVXhvheWyuJ5Tdd6s8jSyK0KqdxGAFcNyAGBjHlVoZcjB6GvVKCiad2awx289tJLJJbyyiVYx920bKcja6nJ/N/Zre/oXUoxshv4zGOQaa3DzAfpKwDEDHMj41baxTYgeE+F49OR9rNJLK2+WZ/akb1IHJR15D1rZ4q0UX9nLbFzGJABvA3EYZW6E8+lStKCJ4V0QafaR24cyCMEbiNpOSW6ZPrWOLNDGoWclsXMYk2+MDcRtZX6ZH4al6UFVn4RJ0ldOWdlAQRmUICxUHJG3PLI5damdBsZLeFYpZRLsAVWEYi8IAABAJBPLryqRpQQPGnDSapamB2KeJWVwNxUr5gHrkEj516fQWdbMPKWa1cOW2gd4Qjx8xnw53Z+VTlKBVZ1Xg+ObULe9Q7JYj4+WRIuGAB9GGevpyqzUoApSlB/9k="/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alibri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329" y="792388"/>
            <a:ext cx="756084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8 CuadroTexto"/>
          <p:cNvSpPr txBox="1">
            <a:spLocks noChangeArrowheads="1"/>
          </p:cNvSpPr>
          <p:nvPr/>
        </p:nvSpPr>
        <p:spPr bwMode="auto">
          <a:xfrm>
            <a:off x="431800" y="11737975"/>
            <a:ext cx="10225088" cy="112458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u="sng" dirty="0" err="1">
                <a:latin typeface="Calibri" pitchFamily="34" charset="0"/>
              </a:rPr>
              <a:t>Astrovirus</a:t>
            </a:r>
            <a:endParaRPr lang="es-CL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Su nombre se debe a que tiene aspecto de estrella , virus no envueltos ARN con </a:t>
            </a:r>
            <a:r>
              <a:rPr lang="es-CL" sz="2400" dirty="0" err="1">
                <a:latin typeface="Calibri" pitchFamily="34" charset="0"/>
              </a:rPr>
              <a:t>cápsides</a:t>
            </a:r>
            <a:r>
              <a:rPr lang="es-CL" sz="2400" dirty="0">
                <a:latin typeface="Calibri" pitchFamily="34" charset="0"/>
              </a:rPr>
              <a:t> cúbicas. Genero </a:t>
            </a:r>
            <a:r>
              <a:rPr lang="es-CL" sz="2400" i="1" dirty="0">
                <a:latin typeface="Calibri" pitchFamily="34" charset="0"/>
              </a:rPr>
              <a:t>MAMASTROVIRUS </a:t>
            </a:r>
            <a:r>
              <a:rPr lang="es-CL" sz="2400" dirty="0">
                <a:latin typeface="Calibri" pitchFamily="34" charset="0"/>
              </a:rPr>
              <a:t>es el que afecta a los humanos, su periodo de incubación es de 3 a 4 días. Se caracteriza por su dolor abdominal, diarreas, nauseas, vómitos, fiebre y malestar general. Su vía de transmisión es por vía fecal – oral. Se diagnostica a través de exámenes fecales, y su evaluación clínica determina una gastroenteritis. El tratamiento utilizado para esta patología es hidratación abundante.</a:t>
            </a:r>
          </a:p>
          <a:p>
            <a:pPr>
              <a:lnSpc>
                <a:spcPct val="150000"/>
              </a:lnSpc>
            </a:pPr>
            <a:r>
              <a:rPr lang="es-CL" sz="2400" b="1" u="sng" dirty="0">
                <a:latin typeface="Calibri" pitchFamily="34" charset="0"/>
              </a:rPr>
              <a:t>Situación en chile: </a:t>
            </a:r>
            <a:r>
              <a:rPr lang="es-CL" sz="2400" dirty="0">
                <a:latin typeface="Calibri" pitchFamily="34" charset="0"/>
              </a:rPr>
              <a:t>Se ha encontrado que el  16% de las diarreas corresponden a </a:t>
            </a:r>
            <a:r>
              <a:rPr lang="es-CL" sz="2400" dirty="0" err="1">
                <a:latin typeface="Calibri" pitchFamily="34" charset="0"/>
              </a:rPr>
              <a:t>astrovirus</a:t>
            </a:r>
            <a:r>
              <a:rPr lang="es-CL" sz="2400" dirty="0">
                <a:latin typeface="Calibri" pitchFamily="34" charset="0"/>
              </a:rPr>
              <a:t>. La frecuencia en pacientes hospitalizados puede ser de 3 a 5%. Presenta estacionalidad en invierno y puede producir intolerancia transitoria a lactosa.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Aunque inicialmente no se consideró una causa importante de gastroenteritis aguda, en los últimos años han llegado a ser considerados como la segunda causa de gastroenteritis viral en los niños. Estudios serológicos recientes también han demostrado que más del 90% de los niños muestran infección previa a la edad de seis años.</a:t>
            </a:r>
          </a:p>
          <a:p>
            <a:pPr>
              <a:lnSpc>
                <a:spcPct val="150000"/>
              </a:lnSpc>
            </a:pPr>
            <a:endParaRPr lang="es-CL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CL" sz="3200" dirty="0">
              <a:latin typeface="Calibri" pitchFamily="34" charset="0"/>
            </a:endParaRPr>
          </a:p>
          <a:p>
            <a:endParaRPr lang="es-CL" sz="3200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1800" y="6337300"/>
            <a:ext cx="10225088" cy="50974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u="sng">
                <a:latin typeface="Calibri" pitchFamily="34" charset="0"/>
              </a:rPr>
              <a:t>Introducción</a:t>
            </a:r>
            <a:r>
              <a:rPr lang="es-CL" sz="240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CL" sz="2400">
                <a:latin typeface="Calibri" pitchFamily="34" charset="0"/>
              </a:rPr>
              <a:t>Los virus están formados por una región central de </a:t>
            </a:r>
            <a:r>
              <a:rPr lang="es-CL" sz="2400">
                <a:solidFill>
                  <a:srgbClr val="0D0D0D"/>
                </a:solidFill>
                <a:latin typeface="Calibri" pitchFamily="34" charset="0"/>
              </a:rPr>
              <a:t>ácido nucleido</a:t>
            </a:r>
            <a:r>
              <a:rPr lang="es-CL" sz="2400">
                <a:latin typeface="Calibri" pitchFamily="34" charset="0"/>
              </a:rPr>
              <a:t>, DNA o RNA, rodeado por una cubierta de proteína o cápside y, en algunos casos, por una envoltura lipoproteína.</a:t>
            </a:r>
          </a:p>
          <a:p>
            <a:pPr>
              <a:lnSpc>
                <a:spcPct val="150000"/>
              </a:lnSpc>
            </a:pPr>
            <a:r>
              <a:rPr lang="es-CL" sz="2400">
                <a:latin typeface="Calibri" pitchFamily="34" charset="0"/>
              </a:rPr>
              <a:t>Se reproducen solamente dentro de las células vivas, apoderándose de las enzimas y de la maquinaria biosintética de sus hospedadores.</a:t>
            </a:r>
          </a:p>
          <a:p>
            <a:pPr>
              <a:lnSpc>
                <a:spcPct val="150000"/>
              </a:lnSpc>
            </a:pPr>
            <a:r>
              <a:rPr lang="es-CL" sz="2400">
                <a:latin typeface="Calibri" pitchFamily="34" charset="0"/>
              </a:rPr>
              <a:t>Sabemos que estos pueden producir diferentes enfermedades tales como la diarrea  , en donde el 70%  de los casos se deben al Rotavirus, Adenovirus y Norwalk.</a:t>
            </a:r>
          </a:p>
        </p:txBody>
      </p:sp>
      <p:sp>
        <p:nvSpPr>
          <p:cNvPr id="14343" name="12 CuadroTexto"/>
          <p:cNvSpPr txBox="1">
            <a:spLocks noChangeArrowheads="1"/>
          </p:cNvSpPr>
          <p:nvPr/>
        </p:nvSpPr>
        <p:spPr bwMode="auto">
          <a:xfrm>
            <a:off x="21386601" y="39244660"/>
            <a:ext cx="10440988" cy="32718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u="sng">
                <a:latin typeface="Calibri" pitchFamily="34" charset="0"/>
              </a:rPr>
              <a:t>Conclusión: </a:t>
            </a:r>
            <a:r>
              <a:rPr lang="es-CL" sz="2400">
                <a:latin typeface="Calibri" pitchFamily="34" charset="0"/>
              </a:rPr>
              <a:t>En Chile, la prevalecía de diarrea es de 2,7 episodios por niño, en los 2 primeros años de vida. A menor edad del niño, hay mayor susceptibilidad de presentar diarrea, siendo ésta de mayor intensidad y con mayores posibilidades de producir deshidratación. En Chile, la diarrea en niños es una enfermedad típicamente estacional, con mayor expresión en los meses de calor.</a:t>
            </a:r>
          </a:p>
          <a:p>
            <a:endParaRPr lang="es-CL" sz="2400">
              <a:latin typeface="Calibri" pitchFamily="34" charset="0"/>
            </a:endParaRPr>
          </a:p>
        </p:txBody>
      </p:sp>
      <p:sp>
        <p:nvSpPr>
          <p:cNvPr id="14344" name="13 Rectángulo"/>
          <p:cNvSpPr>
            <a:spLocks noChangeArrowheads="1"/>
          </p:cNvSpPr>
          <p:nvPr/>
        </p:nvSpPr>
        <p:spPr bwMode="auto">
          <a:xfrm>
            <a:off x="432273" y="23330892"/>
            <a:ext cx="10225088" cy="710963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u="sng" dirty="0">
                <a:latin typeface="Calibri" pitchFamily="34" charset="0"/>
              </a:rPr>
              <a:t>Rotavirus</a:t>
            </a:r>
            <a:r>
              <a:rPr lang="es-CL" sz="2400" dirty="0">
                <a:latin typeface="Calibri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Su nombre  se debe a su aspecto de rueda ,infecta las células del intestino delgado encargadas de la absorción de los nutrientes.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Existen diferentes tipos de rotavirus ,pero en los humanos solo se pueden infectar por 3  tipos (A, B ,C). Se transmite a través de la vía fecal oral 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Tiene un periodo de incubación de 1 a 3 días , durante el cual este tiempo el virus se multiplica en el intestino , en donde sus síntomas varían de fiebre alta , vómitos , decaimiento y luego de 24 horas , provoca diarrea acuosa 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Provoca una deshidratación </a:t>
            </a:r>
            <a:r>
              <a:rPr lang="es-CL" sz="2400" dirty="0" smtClean="0">
                <a:latin typeface="Calibri" pitchFamily="34" charset="0"/>
              </a:rPr>
              <a:t>importante </a:t>
            </a:r>
          </a:p>
          <a:p>
            <a:pPr>
              <a:lnSpc>
                <a:spcPct val="150000"/>
              </a:lnSpc>
            </a:pPr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</p:txBody>
      </p:sp>
      <p:sp>
        <p:nvSpPr>
          <p:cNvPr id="14346" name="15 Rectángulo"/>
          <p:cNvSpPr>
            <a:spLocks noChangeArrowheads="1"/>
          </p:cNvSpPr>
          <p:nvPr/>
        </p:nvSpPr>
        <p:spPr bwMode="auto">
          <a:xfrm>
            <a:off x="431800" y="30819725"/>
            <a:ext cx="10225088" cy="747077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u="sng" dirty="0">
                <a:latin typeface="Calibri" pitchFamily="34" charset="0"/>
              </a:rPr>
              <a:t>Norwalk</a:t>
            </a:r>
            <a:r>
              <a:rPr lang="es-CL" sz="2400" dirty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Son virus pequeños y su estructura es  redonda, ocurre esporádicamente o en brotes. El tracto superior del intestino es el más afectado.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Se transmite a través de la exposición a personas infectadas , agua y alimentos contaminados.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Los síntomas más comunes incluyen náuseas, </a:t>
            </a:r>
            <a:r>
              <a:rPr lang="es-CL" sz="2400" dirty="0" err="1" smtClean="0">
                <a:latin typeface="Calibri" pitchFamily="34" charset="0"/>
              </a:rPr>
              <a:t>diarrea,vómitos</a:t>
            </a:r>
            <a:r>
              <a:rPr lang="es-CL" sz="2400" dirty="0" smtClean="0">
                <a:latin typeface="Calibri" pitchFamily="34" charset="0"/>
              </a:rPr>
              <a:t> </a:t>
            </a:r>
            <a:r>
              <a:rPr lang="es-CL" sz="2400" dirty="0">
                <a:latin typeface="Calibri" pitchFamily="34" charset="0"/>
              </a:rPr>
              <a:t>y retorcijones estomacales. Su periodo de incubación es de uno a dos días.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Es </a:t>
            </a:r>
            <a:r>
              <a:rPr lang="es-CL" sz="2400" dirty="0" smtClean="0">
                <a:latin typeface="Calibri" pitchFamily="34" charset="0"/>
              </a:rPr>
              <a:t>diagnosticado como </a:t>
            </a:r>
            <a:r>
              <a:rPr lang="es-CL" sz="2400" dirty="0">
                <a:latin typeface="Calibri" pitchFamily="34" charset="0"/>
              </a:rPr>
              <a:t>Gastroenteritis y el tratamiento utilizado para este virus es una abundante hidratación y en casos extremos se requiere una hospitalización con supervisión medica constante.</a:t>
            </a: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</p:txBody>
      </p:sp>
      <p:pic>
        <p:nvPicPr>
          <p:cNvPr id="19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67402" y="36010898"/>
            <a:ext cx="3672408" cy="201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50" name="19 CuadroTexto"/>
          <p:cNvSpPr txBox="1">
            <a:spLocks noChangeArrowheads="1"/>
          </p:cNvSpPr>
          <p:nvPr/>
        </p:nvSpPr>
        <p:spPr bwMode="auto">
          <a:xfrm>
            <a:off x="431800" y="38523863"/>
            <a:ext cx="10298113" cy="400208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u="sng" dirty="0">
                <a:latin typeface="Calibri" pitchFamily="34" charset="0"/>
              </a:rPr>
              <a:t>Adultos:  </a:t>
            </a:r>
            <a:endParaRPr lang="es-CL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2400" b="1" dirty="0">
                <a:latin typeface="Calibri" pitchFamily="34" charset="0"/>
              </a:rPr>
              <a:t>Estos tienen una menor </a:t>
            </a:r>
            <a:r>
              <a:rPr lang="es-CL" sz="2400" b="1" dirty="0" err="1" smtClean="0">
                <a:latin typeface="Calibri" pitchFamily="34" charset="0"/>
              </a:rPr>
              <a:t>prevalencía</a:t>
            </a:r>
            <a:r>
              <a:rPr lang="es-CL" sz="2400" b="1" dirty="0" smtClean="0">
                <a:latin typeface="Calibri" pitchFamily="34" charset="0"/>
              </a:rPr>
              <a:t> </a:t>
            </a:r>
            <a:r>
              <a:rPr lang="es-CL" sz="2400" b="1" dirty="0">
                <a:latin typeface="Calibri" pitchFamily="34" charset="0"/>
              </a:rPr>
              <a:t>de padecer estos tipos de virus ya que en adultos la flora intestinal esta desarrollada en comparación a lactantes o menores de 5 años, que son lo mas propensos en sufrir algunos de estos virus o patologías como la gastroenteritis, en menores de 5 años es mas peligroso que presenten algunos de estos virus ya que si no es tratado oportunamente puede traer consecuencias mortales.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0873433" y="6337004"/>
            <a:ext cx="10225087" cy="361021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u="sng" dirty="0">
                <a:latin typeface="+mn-lt"/>
                <a:cs typeface="+mn-cs"/>
              </a:rPr>
              <a:t>Situación en </a:t>
            </a:r>
            <a:r>
              <a:rPr lang="es-CL" sz="2400" b="1" u="sng" dirty="0" smtClean="0">
                <a:latin typeface="+mn-lt"/>
                <a:cs typeface="+mn-cs"/>
              </a:rPr>
              <a:t>C</a:t>
            </a:r>
            <a:r>
              <a:rPr lang="es-CL" sz="2400" b="1" u="sng" dirty="0" smtClean="0">
                <a:latin typeface="+mn-lt"/>
                <a:cs typeface="+mn-cs"/>
              </a:rPr>
              <a:t>hile </a:t>
            </a:r>
            <a:r>
              <a:rPr lang="es-CL" sz="2400" b="1" u="sng" dirty="0">
                <a:latin typeface="+mn-lt"/>
                <a:cs typeface="+mn-cs"/>
              </a:rPr>
              <a:t>de Rotavirus:</a:t>
            </a:r>
            <a:r>
              <a:rPr lang="es-CL" sz="2400" dirty="0">
                <a:latin typeface="+mn-lt"/>
                <a:cs typeface="+mn-cs"/>
              </a:rPr>
              <a:t> </a:t>
            </a:r>
          </a:p>
          <a:p>
            <a:pPr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En el año 2006 se implemento el sistema de vigilancia centinela de rotavirus en 8 hospitales pediátricos del sector publico de salud ,ubicados en las tres regiones mas pobladas del país : Valparaíso , metropolitana y Biobío.</a:t>
            </a: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Se observo que se encuentra mayoritariamente en niños de sexo masculino.</a:t>
            </a: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Niños de un año presentan el mayor numero de casos hasta la fecha (51,7 %)</a:t>
            </a: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siguiéndole los niños menores de un año con un 25,4% , mientras que los</a:t>
            </a: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niños de 3 y 4 años no son afectados tan severamente como los niños menores</a:t>
            </a: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+mn-lt"/>
                <a:cs typeface="+mn-cs"/>
              </a:rPr>
              <a:t>de 2 años </a:t>
            </a:r>
            <a:r>
              <a:rPr lang="es-CL" sz="2400" dirty="0" smtClean="0">
                <a:latin typeface="+mn-lt"/>
                <a:cs typeface="+mn-cs"/>
              </a:rPr>
              <a:t>.</a:t>
            </a: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 smtClean="0">
              <a:latin typeface="+mn-lt"/>
              <a:cs typeface="+mn-cs"/>
            </a:endParaRP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 smtClean="0">
              <a:latin typeface="+mn-lt"/>
              <a:cs typeface="+mn-cs"/>
            </a:endParaRP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marL="285750" indent="-285750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dirty="0">
              <a:latin typeface="+mn-lt"/>
              <a:cs typeface="+mn-cs"/>
            </a:endParaRPr>
          </a:p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u="sng" dirty="0">
              <a:latin typeface="+mn-lt"/>
              <a:cs typeface="+mn-cs"/>
            </a:endParaRPr>
          </a:p>
        </p:txBody>
      </p:sp>
      <p:pic>
        <p:nvPicPr>
          <p:cNvPr id="14352" name="Imagen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0850" y="11737975"/>
            <a:ext cx="864235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Imagen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98338" y="19192875"/>
            <a:ext cx="8280400" cy="75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25 CuadroTexto"/>
          <p:cNvSpPr txBox="1">
            <a:spLocks noChangeArrowheads="1"/>
          </p:cNvSpPr>
          <p:nvPr/>
        </p:nvSpPr>
        <p:spPr bwMode="auto">
          <a:xfrm>
            <a:off x="21386800" y="6337300"/>
            <a:ext cx="10512425" cy="325935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b="1" u="sng" dirty="0">
                <a:latin typeface="Calibri" pitchFamily="34" charset="0"/>
              </a:rPr>
              <a:t>Situación en Chile de Norwalk: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En este grafico se pueden observar diversos criterios con los que se midió la incidencia del virus </a:t>
            </a:r>
            <a:r>
              <a:rPr lang="es-CL" sz="2400" dirty="0" err="1">
                <a:latin typeface="Calibri" pitchFamily="34" charset="0"/>
              </a:rPr>
              <a:t>norwalk</a:t>
            </a:r>
            <a:r>
              <a:rPr lang="es-CL" sz="2400" dirty="0">
                <a:latin typeface="Calibri" pitchFamily="34" charset="0"/>
              </a:rPr>
              <a:t> en chile y los resultados obtenidos son: En cuanto a las regiones se observa que Antofagasta es la región más afectada, respecto a la edad se ve una gran inclinación por los niños entre 1 - 4 años 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Calibri" pitchFamily="34" charset="0"/>
              </a:rPr>
              <a:t>En este grafico se observa que este virus actúa en brotes principalmente mientras que los casos aislados son de muy baja </a:t>
            </a:r>
            <a:r>
              <a:rPr lang="es-CL" sz="2400" dirty="0" smtClean="0">
                <a:latin typeface="Calibri" pitchFamily="34" charset="0"/>
              </a:rPr>
              <a:t>probabilidad</a:t>
            </a:r>
          </a:p>
          <a:p>
            <a:pPr>
              <a:lnSpc>
                <a:spcPct val="150000"/>
              </a:lnSpc>
            </a:pPr>
            <a:endParaRPr lang="es-CL" sz="2400" dirty="0" smtClean="0">
              <a:latin typeface="Calibri" pitchFamily="34" charset="0"/>
            </a:endParaRPr>
          </a:p>
          <a:p>
            <a:endParaRPr lang="es-CL" sz="2400" dirty="0" smtClean="0">
              <a:latin typeface="Calibri" pitchFamily="34" charset="0"/>
            </a:endParaRPr>
          </a:p>
          <a:p>
            <a:endParaRPr lang="es-CL" sz="2400" dirty="0" smtClean="0">
              <a:latin typeface="Calibri" pitchFamily="34" charset="0"/>
            </a:endParaRPr>
          </a:p>
          <a:p>
            <a:endParaRPr lang="es-CL" sz="2400" dirty="0" smtClean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dirty="0">
              <a:latin typeface="Calibri" pitchFamily="34" charset="0"/>
            </a:endParaRPr>
          </a:p>
          <a:p>
            <a:endParaRPr lang="es-CL" sz="24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  <a:p>
            <a:endParaRPr lang="es-CL" sz="2400" b="1" u="sng" dirty="0"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1088688" y="11880850"/>
            <a:ext cx="792162" cy="1387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1161713" y="19226213"/>
            <a:ext cx="936625" cy="1387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B</a:t>
            </a:r>
          </a:p>
        </p:txBody>
      </p:sp>
      <p:pic>
        <p:nvPicPr>
          <p:cNvPr id="14357" name="Marcador de contenido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01575" y="26787475"/>
            <a:ext cx="7934325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11233150" y="26716038"/>
            <a:ext cx="936625" cy="1387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C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1161713" y="33988375"/>
            <a:ext cx="1009650" cy="1387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D</a:t>
            </a:r>
          </a:p>
        </p:txBody>
      </p:sp>
      <p:pic>
        <p:nvPicPr>
          <p:cNvPr id="14360" name="Imagen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41213" y="33699450"/>
            <a:ext cx="8353425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Marcador de contenido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82200" y="11017250"/>
            <a:ext cx="8856663" cy="121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21602700" y="11449050"/>
            <a:ext cx="936625" cy="1387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A</a:t>
            </a:r>
          </a:p>
        </p:txBody>
      </p:sp>
      <p:pic>
        <p:nvPicPr>
          <p:cNvPr id="14363" name="Imagen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10763" y="23907750"/>
            <a:ext cx="8229600" cy="1223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CuadroTexto"/>
          <p:cNvSpPr txBox="1"/>
          <p:nvPr/>
        </p:nvSpPr>
        <p:spPr>
          <a:xfrm>
            <a:off x="21674138" y="24555450"/>
            <a:ext cx="935037" cy="1387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B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88857" y="28074948"/>
            <a:ext cx="4752528" cy="20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s://encrypted-tbn3.gstatic.com/images?q=tbn:ANd9GcThoeNsUwd4mo-bHNeP3Ee61DKhGfgw2CRLqwXLjuZMHzQ6EtiHZ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24761" y="20666596"/>
            <a:ext cx="489654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u="sng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811</Words>
  <Application>Microsoft Office PowerPoint</Application>
  <PresentationFormat>Personalizado</PresentationFormat>
  <Paragraphs>204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Paulina</dc:creator>
  <cp:lastModifiedBy>Gerald</cp:lastModifiedBy>
  <cp:revision>35</cp:revision>
  <dcterms:created xsi:type="dcterms:W3CDTF">2014-10-19T22:01:37Z</dcterms:created>
  <dcterms:modified xsi:type="dcterms:W3CDTF">2014-10-31T03:04:52Z</dcterms:modified>
</cp:coreProperties>
</file>