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s-CL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0" d="100"/>
          <a:sy n="30" d="100"/>
        </p:scale>
        <p:origin x="-139" y="-6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0874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2724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715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881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1889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030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551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810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3457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9340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268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6480-BA78-484B-A41C-08B24DC723DA}" type="datetimeFigureOut">
              <a:rPr lang="es-CL" smtClean="0"/>
              <a:pPr/>
              <a:t>24-10-2014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595A-C3A9-46BC-B411-F4E5C9836D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154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58000" y="1959429"/>
            <a:ext cx="1900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smtClean="0"/>
              <a:t>                                      HEPATITIS A , E Y G  </a:t>
            </a:r>
            <a:endParaRPr lang="es-CL" sz="6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979714" y="4840636"/>
            <a:ext cx="3141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                                                                                                Autores: Brown Páez CA; </a:t>
            </a:r>
            <a:r>
              <a:rPr lang="es-CL" sz="3600" dirty="0" err="1" smtClean="0"/>
              <a:t>Elgueta</a:t>
            </a:r>
            <a:r>
              <a:rPr lang="es-CL" sz="3600" dirty="0" smtClean="0"/>
              <a:t> Molina NC; López Martens DA; Parra Veloz MP; </a:t>
            </a:r>
            <a:r>
              <a:rPr lang="es-CL" sz="3600" dirty="0" smtClean="0"/>
              <a:t>Vejar </a:t>
            </a:r>
            <a:r>
              <a:rPr lang="es-CL" sz="3600" dirty="0" err="1" smtClean="0"/>
              <a:t>Albiña</a:t>
            </a:r>
            <a:r>
              <a:rPr lang="es-CL" sz="3600" dirty="0" smtClean="0"/>
              <a:t> </a:t>
            </a:r>
            <a:r>
              <a:rPr lang="es-CL" sz="3600" dirty="0" smtClean="0"/>
              <a:t>KA; </a:t>
            </a:r>
            <a:br>
              <a:rPr lang="es-CL" sz="3600" dirty="0" smtClean="0"/>
            </a:br>
            <a:r>
              <a:rPr lang="es-CL" sz="3600" dirty="0" smtClean="0"/>
              <a:t>                           UNIVERSIDAD SAN SEBASTIAN, FACULTAD DE CIENCIAS DE LA SALUD, NUTRICION Y DIETETICA, MICROBIOLOGIA DE LOS ALIMENTOS. </a:t>
            </a:r>
            <a:endParaRPr lang="es-CL" sz="3600" dirty="0"/>
          </a:p>
        </p:txBody>
      </p:sp>
      <p:pic>
        <p:nvPicPr>
          <p:cNvPr id="1026" name="Picture 2" descr="http://www.uss.cl/wp-content/uploads/2012/12/nuevo_logo4002-386x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63" y="198490"/>
            <a:ext cx="6569437" cy="47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1465379" y="7108829"/>
            <a:ext cx="8607120" cy="12039404"/>
          </a:xfrm>
          <a:prstGeom prst="round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51044" y="8049378"/>
            <a:ext cx="7635789" cy="61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u="sng" dirty="0" smtClean="0"/>
              <a:t>Introducción </a:t>
            </a:r>
            <a:br>
              <a:rPr lang="es-CL" sz="2400" b="1" u="sng" dirty="0" smtClean="0"/>
            </a:br>
            <a:r>
              <a:rPr lang="es-CL" sz="2400" dirty="0" smtClean="0"/>
              <a:t>Las hepatitis afectan al hígado provocando  hinchazón e inflamación. Los seres humanos necesitamos que este órgano se encuentre  sano ya que  desempeña muchas funciones tales como combatir infecciones ,  detiene hemorragias , elimina los medicamentos, drogas y otras sustancias tóxicas del torrente sanguíneo. Además almacena energía que puede usarse en caso necesario. Por ende es de vital importancia para nuestra optima salud  y  ante cualquier ataque del virus de la hepatitis  nuestra salud puede verse  afectada.</a:t>
            </a:r>
          </a:p>
        </p:txBody>
      </p:sp>
      <p:pic>
        <p:nvPicPr>
          <p:cNvPr id="12" name="Picture 10" descr="https://encrypted-tbn2.gstatic.com/images?q=tbn:ANd9GcQgEoaXXpitYsX3ozzs8dfJDUc-QzuLgDXvFEcNfMP_iowv8hm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705" y="15087327"/>
            <a:ext cx="5170206" cy="3288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7898001"/>
              </p:ext>
            </p:extLst>
          </p:nvPr>
        </p:nvGraphicFramePr>
        <p:xfrm>
          <a:off x="4216067" y="31465840"/>
          <a:ext cx="24235036" cy="1118244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058759"/>
                <a:gridCol w="6058759"/>
                <a:gridCol w="6058759"/>
                <a:gridCol w="6058759"/>
              </a:tblGrid>
              <a:tr h="880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HEPATITIS 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HEPATITIS G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HEPATITIS E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Tipo de virus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ARN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ARN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ARN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31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Picornavirus</a:t>
                      </a: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s-CL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Capside</a:t>
                      </a: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desnuda 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 </a:t>
                      </a:r>
                      <a:r>
                        <a:rPr lang="es-CL" sz="2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Flavivirus</a:t>
                      </a:r>
                      <a:r>
                        <a:rPr lang="es-CL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 con Homología </a:t>
                      </a:r>
                      <a:r>
                        <a:rPr lang="es-CL" sz="2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aminoacidica</a:t>
                      </a:r>
                      <a:r>
                        <a:rPr lang="es-CL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29 %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Monocatenario</a:t>
                      </a: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positivo y sin cubierta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r>
                        <a:rPr lang="es-CL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incubación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15-20 días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14-35 días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15-50 días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1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Causa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Ciclo fecal oral , sangre y aguas contaminadas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Agua contaminadas por </a:t>
                      </a:r>
                      <a:r>
                        <a:rPr lang="es-CL" sz="2400" dirty="0" smtClean="0">
                          <a:effectLst/>
                        </a:rPr>
                        <a:t>vectores</a:t>
                      </a:r>
                      <a:r>
                        <a:rPr lang="es-CL" sz="2400" baseline="0" dirty="0" smtClean="0">
                          <a:effectLst/>
                        </a:rPr>
                        <a:t> y sangre contaminada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Ciclo fecal oral , aguas contaminadas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1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Factor de riesgo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Población de Asia, Sur o  Centro América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Pacientes con sida y consumo de drogas intravenosas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Población de  Asia, África y Medio oriente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3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Síntomas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Orina oscura, picazón, nausea , vómitos, ictericia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   Asintomática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Falta de Apetito, Hepatomegalia, dolor abdominal , náuseas vómitos, fiebre, ictericia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6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Epidemiologia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Vía enteral 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Vía parenteral y    enteral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Vía enteral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8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Diagnostico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Detección de anticuerpos anti-HAV de la clase IgM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RT-PCR detecta una secuencia de RNA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ELISA, detecta anticuerpos contra la proteína E2.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 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Sangre de anticuerpos </a:t>
                      </a:r>
                      <a:r>
                        <a:rPr lang="es-CL" sz="2400" dirty="0" err="1">
                          <a:effectLst/>
                        </a:rPr>
                        <a:t>IgM</a:t>
                      </a:r>
                      <a:r>
                        <a:rPr lang="es-CL" sz="2400" dirty="0">
                          <a:effectLst/>
                        </a:rPr>
                        <a:t> e </a:t>
                      </a:r>
                      <a:r>
                        <a:rPr lang="es-CL" sz="2400" dirty="0" err="1">
                          <a:effectLst/>
                        </a:rPr>
                        <a:t>IgG</a:t>
                      </a:r>
                      <a:r>
                        <a:rPr lang="es-CL" sz="2400" dirty="0">
                          <a:effectLst/>
                        </a:rPr>
                        <a:t/>
                      </a:r>
                      <a:br>
                        <a:rPr lang="es-CL" sz="2400" dirty="0">
                          <a:effectLst/>
                        </a:rPr>
                      </a:br>
                      <a:r>
                        <a:rPr lang="es-CL" sz="2400" dirty="0">
                          <a:effectLst/>
                        </a:rPr>
                        <a:t>Reacción en cadena de la polimerasa con </a:t>
                      </a:r>
                      <a:r>
                        <a:rPr lang="es-CL" sz="2400" dirty="0" err="1">
                          <a:effectLst/>
                        </a:rPr>
                        <a:t>retrotranscriptasa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31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Gravedad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produce patología </a:t>
                      </a:r>
                      <a:r>
                        <a:rPr lang="es-CL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hépatica</a:t>
                      </a: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grave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pacientes sanos es moderada,</a:t>
                      </a:r>
                      <a:r>
                        <a:rPr lang="es-CL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embarazadas es grave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Tratamiento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 No 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No 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 No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1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Vacuna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 Sí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No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Vacuna en China. No disponible a nivel  Mundial 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2876" y="19812000"/>
            <a:ext cx="9584606" cy="1148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06838" y="6562197"/>
            <a:ext cx="9759276" cy="603300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2844286" y="7347709"/>
            <a:ext cx="7662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/>
              <a:t>En chile, en el periodo comprendido entre los años 1990 y 2013 se presento una curva de transición de la hepatitis A, desde una alta endemia, con ciclos epidémicos cada tres o cuatro años, a una endemia intermedia con ciclos epidémicos mas espaciados. El último ciclo se presentó entre los años 2002 y 2003; con una menor magnitud que los ciclos previos.  El año 2013 la tasa de incidencia de Hepatitis A  alcanzó a 3.7 por 100.000 habitantes</a:t>
            </a:r>
            <a:br>
              <a:rPr lang="es-CL" sz="2400" dirty="0" smtClean="0"/>
            </a:br>
            <a:endParaRPr lang="es-CL" sz="2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2883081" y="12710176"/>
            <a:ext cx="1636294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/>
              <a:t>En el caso de la mortalidad, la tendencia en las tasas sigue un compartimento similar a lo observado en la tasas de incidencia ; donde se muestra una clara tendencia a la disminución , desde 1997 en adelante </a:t>
            </a:r>
            <a:endParaRPr lang="es-CL" sz="24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11633" y="14453325"/>
            <a:ext cx="12351207" cy="5198861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3138634" y="19794202"/>
            <a:ext cx="12389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/>
              <a:t>El año 2003 y hasta el primer semestre de 2014, las regiones de Arica - </a:t>
            </a:r>
            <a:r>
              <a:rPr lang="es-CL" sz="2400" dirty="0" err="1" smtClean="0"/>
              <a:t>Parinacota</a:t>
            </a:r>
            <a:r>
              <a:rPr lang="es-CL" sz="2400" dirty="0" smtClean="0"/>
              <a:t>, de Tarapacá y del Biobío  presentaron las tasas mas altas , superando a la Nacional en 3,6 y 5 veces, respectivamente </a:t>
            </a:r>
            <a:endParaRPr lang="es-CL" sz="2400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310511" y="13637553"/>
            <a:ext cx="3619479" cy="8841447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 rot="5400000">
            <a:off x="16255374" y="18112731"/>
            <a:ext cx="7941960" cy="17329878"/>
          </a:xfrm>
          <a:prstGeom prst="round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1525733" y="22988337"/>
            <a:ext cx="1623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  </a:t>
            </a:r>
            <a:r>
              <a:rPr lang="es-CL" sz="2800" b="1" dirty="0" smtClean="0"/>
              <a:t>Medios de Prevención </a:t>
            </a:r>
            <a:endParaRPr lang="es-CL" sz="2800" b="1" dirty="0"/>
          </a:p>
        </p:txBody>
      </p:sp>
      <p:pic>
        <p:nvPicPr>
          <p:cNvPr id="30" name="Picture 2" descr="https://encrypted-tbn3.gstatic.com/images?q=tbn:ANd9GcQ403QIPtnYJKCtKYZDCTacTL1llmKviJ1ied3wBoa09d01z34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22201" y="28220291"/>
            <a:ext cx="3249664" cy="1916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256000" y="28119310"/>
            <a:ext cx="3006386" cy="2093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elpais.cr/files/news/image/detail/vacuna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3889" y="28117800"/>
            <a:ext cx="3277267" cy="210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23393401" y="22974300"/>
            <a:ext cx="5170008" cy="1060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-</a:t>
            </a:r>
            <a:r>
              <a:rPr lang="es-CL" sz="2400" u="sng" dirty="0" smtClean="0"/>
              <a:t>Hepatitis E </a:t>
            </a:r>
            <a:r>
              <a:rPr lang="es-CL" sz="2400" dirty="0" smtClean="0"/>
              <a:t>Garantizando la calidad de los sistemas públicos de suministro de agua,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Estableciendo sistemas adecuados de eliminación de los residuos sanitarios.</a:t>
            </a:r>
            <a:br>
              <a:rPr lang="es-CL" sz="2400" dirty="0" smtClean="0"/>
            </a:b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-Evitando beber agua o consumir hielo de pureza desconocida</a:t>
            </a:r>
          </a:p>
          <a:p>
            <a:pPr algn="just">
              <a:lnSpc>
                <a:spcPct val="150000"/>
              </a:lnSpc>
            </a:pPr>
            <a:endParaRPr lang="es-CL" sz="2400" dirty="0" smtClean="0"/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Adoptando prácticas higiénicas como lavarse las manos con agua salubre, sobre todo antes de manipular alimentos</a:t>
            </a:r>
            <a:br>
              <a:rPr lang="es-CL" sz="2400" dirty="0" smtClean="0"/>
            </a:br>
            <a:endParaRPr lang="es-CL" sz="2400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2827000" y="23647401"/>
            <a:ext cx="10134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u="sng" dirty="0" smtClean="0"/>
              <a:t>Hepatitis A </a:t>
            </a:r>
            <a:r>
              <a:rPr lang="es-CL" sz="2400" dirty="0" smtClean="0"/>
              <a:t>: Inmunización pasiva</a:t>
            </a:r>
            <a:r>
              <a:rPr lang="es-CL" sz="2400" dirty="0" smtClean="0">
                <a:sym typeface="Wingdings" pitchFamily="2" charset="2"/>
              </a:rPr>
              <a:t> con globulina sérica inmune (ISG) 90%  aplicada en el periodo de incubación lo que aliviara los síntomas. </a:t>
            </a:r>
            <a:br>
              <a:rPr lang="es-CL" sz="2400" dirty="0" smtClean="0">
                <a:sym typeface="Wingdings" pitchFamily="2" charset="2"/>
              </a:rPr>
            </a:br>
            <a:r>
              <a:rPr lang="es-CL" sz="2400" dirty="0" smtClean="0">
                <a:sym typeface="Wingdings" pitchFamily="2" charset="2"/>
              </a:rPr>
              <a:t>Inmunización activa : Vacuna con virus muerto  con formalina de la Hepatitis A </a:t>
            </a:r>
            <a:r>
              <a:rPr lang="es-CL" sz="2400" dirty="0" smtClean="0">
                <a:sym typeface="Wingdings" pitchFamily="2" charset="2"/>
              </a:rPr>
              <a:t/>
            </a:r>
            <a:br>
              <a:rPr lang="es-CL" sz="2400" dirty="0" smtClean="0">
                <a:sym typeface="Wingdings" pitchFamily="2" charset="2"/>
              </a:rPr>
            </a:b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u="sng" dirty="0" smtClean="0"/>
              <a:t>Hepatitis G </a:t>
            </a:r>
            <a:r>
              <a:rPr lang="es-CL" sz="2400" dirty="0" smtClean="0"/>
              <a:t>:  Los </a:t>
            </a:r>
            <a:r>
              <a:rPr lang="es-CL" sz="2400" dirty="0" err="1" smtClean="0"/>
              <a:t>Flavivirus</a:t>
            </a:r>
            <a:r>
              <a:rPr lang="es-CL" sz="2400" dirty="0" smtClean="0"/>
              <a:t> son inestables en el medio ambiente y fácilmente inactivados por calor y por desinfectantes. 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Por lo tanto, aplicando POES tanto en los alimentos y todo aquello que tenga contacto con este evitamos dicha infección. </a:t>
            </a:r>
          </a:p>
          <a:p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/>
            </a:r>
            <a:br>
              <a:rPr lang="es-CL" sz="2400" dirty="0" smtClean="0"/>
            </a:b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209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420</Words>
  <Application>Microsoft Office PowerPoint</Application>
  <PresentationFormat>Personalizado</PresentationFormat>
  <Paragraphs>65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CAROLYN BROWN PAEZ</dc:creator>
  <cp:lastModifiedBy>CAROLYN</cp:lastModifiedBy>
  <cp:revision>19</cp:revision>
  <dcterms:created xsi:type="dcterms:W3CDTF">2014-10-21T17:36:40Z</dcterms:created>
  <dcterms:modified xsi:type="dcterms:W3CDTF">2014-10-24T15:34:12Z</dcterms:modified>
</cp:coreProperties>
</file>