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s-C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94660"/>
  </p:normalViewPr>
  <p:slideViewPr>
    <p:cSldViewPr snapToGrid="0">
      <p:cViewPr varScale="1">
        <p:scale>
          <a:sx n="12" d="100"/>
          <a:sy n="12" d="100"/>
        </p:scale>
        <p:origin x="2388" y="-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D07E-5898-46C1-8AE5-B8EC00A94800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4957-3513-47B4-BB93-07D1CF1081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23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54957-3513-47B4-BB93-07D1CF10814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03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71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60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617708" y="14490220"/>
            <a:ext cx="18562092" cy="2306234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18777" y="14490220"/>
            <a:ext cx="55293940" cy="23062340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6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79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18779" y="72441073"/>
            <a:ext cx="36925906" cy="17267255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249676" y="72441073"/>
            <a:ext cx="36930126" cy="17267255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99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27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62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816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98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32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E28A-1DEC-42A9-BABC-2DE9899E18DE}" type="datetimeFigureOut">
              <a:rPr lang="es-CL" smtClean="0"/>
              <a:t>29-10-2014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83A1-6E36-4924-BDCA-50A49D7A01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42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21182" y="2157861"/>
            <a:ext cx="253323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ÚLCERAS PÉPTICAS PRODUCIDAS POR BACTERIA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(Peptic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ulcers caused by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bacterium)</a:t>
            </a:r>
          </a:p>
          <a:p>
            <a:pPr algn="ctr"/>
            <a:r>
              <a:rPr lang="es-E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 Iñiguez CI, Páez </a:t>
            </a:r>
            <a:r>
              <a:rPr lang="es-E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Moltedo</a:t>
            </a:r>
            <a:r>
              <a:rPr lang="es-E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CF</a:t>
            </a:r>
          </a:p>
          <a:p>
            <a:pPr algn="ctr"/>
            <a:r>
              <a:rPr lang="es-E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UNIVERSIDAD SAN SEBASTIÁN, FACULTAD DE CIENCIAS DE LA SALUD, NUTRICIÓN Y DIETÉTICA, MICROBIOLOGÍA DE LOS ALIMENTOS</a:t>
            </a:r>
            <a:endParaRPr lang="es-E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www.uss.cl/wp-content/uploads/2012/11/nuevo_logo4003-386x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r="15618" b="33877"/>
          <a:stretch/>
        </p:blipFill>
        <p:spPr bwMode="auto">
          <a:xfrm>
            <a:off x="-1" y="-9043"/>
            <a:ext cx="4800601" cy="38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6331" y="5300648"/>
            <a:ext cx="11260731" cy="7848302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dirty="0" smtClean="0"/>
              <a:t>INTRODUCCIÓN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Lesión en la mucosa del estómago o duodeno, siendo esta última la mas común. </a:t>
            </a:r>
            <a:endParaRPr lang="es-CL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Ocasionada por un desequilibrio en los factores </a:t>
            </a:r>
            <a:r>
              <a:rPr lang="es-CL" sz="2400" dirty="0" err="1" smtClean="0"/>
              <a:t>implicantes</a:t>
            </a:r>
            <a:r>
              <a:rPr lang="es-CL" sz="2400" dirty="0" smtClean="0"/>
              <a:t> sobre la mucosa: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      -Glándulas secretoras (Ácido clorhídrico, bicarbonato)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      -Neurotransmisores (Histamina, Prostaglandina, </a:t>
            </a:r>
            <a:r>
              <a:rPr lang="es-CL" sz="2400" dirty="0" err="1"/>
              <a:t>S</a:t>
            </a:r>
            <a:r>
              <a:rPr lang="es-CL" sz="2400" dirty="0" err="1" smtClean="0"/>
              <a:t>omatostatina</a:t>
            </a:r>
            <a:r>
              <a:rPr lang="es-CL" sz="2400" dirty="0" smtClean="0"/>
              <a:t>, Acetilcolina)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Pueden ser producidas por agentes externos 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-Antiinflamatorios no </a:t>
            </a:r>
            <a:r>
              <a:rPr lang="es-CL" sz="2400" dirty="0" err="1" smtClean="0"/>
              <a:t>esteroídeos</a:t>
            </a:r>
            <a:endParaRPr lang="es-CL" sz="2400" dirty="0" smtClean="0"/>
          </a:p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-Consumo de alcohol o tabaco </a:t>
            </a:r>
            <a:endParaRPr lang="es-CL" sz="2400" dirty="0"/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      -Por acción de bacterias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Los síntomas frecuentes: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      -Acidez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-Ardor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-Malestar abdominal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-Pérdida de apetito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06331" y="24544907"/>
            <a:ext cx="11284616" cy="1200329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dirty="0" err="1" smtClean="0"/>
              <a:t>Fig</a:t>
            </a:r>
            <a:r>
              <a:rPr lang="es-CL" sz="2400" b="1" dirty="0" smtClean="0"/>
              <a:t> 1 </a:t>
            </a:r>
            <a:r>
              <a:rPr lang="es-CL" sz="2400" dirty="0" smtClean="0"/>
              <a:t>Se muestra el equilibrio entre la mucosa que recubre el epitelio estomacal, las células encargadas de ello y como este está protegido del ácido clorhídrico.</a:t>
            </a:r>
            <a:endParaRPr lang="es-CL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06331" y="25829627"/>
            <a:ext cx="11284615" cy="6740307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i="1" dirty="0" smtClean="0"/>
              <a:t>H. pylori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Ocasiona la mayoría de las úlceras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Es bacilo no </a:t>
            </a:r>
            <a:r>
              <a:rPr lang="es-CL" sz="2400" dirty="0" err="1" smtClean="0"/>
              <a:t>esporulado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Gram negativo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err="1" smtClean="0"/>
              <a:t>Microaerofílico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/>
              <a:t>F</a:t>
            </a:r>
            <a:r>
              <a:rPr lang="es-CL" sz="2400" dirty="0" smtClean="0"/>
              <a:t>lagelo </a:t>
            </a:r>
            <a:r>
              <a:rPr lang="es-CL" sz="2400" dirty="0" err="1" smtClean="0"/>
              <a:t>lofótrico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Se presenta </a:t>
            </a:r>
            <a:r>
              <a:rPr lang="es-CL" sz="2400" dirty="0"/>
              <a:t>con mayor frecuencia en países en vías de desarrollo. 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La </a:t>
            </a:r>
            <a:r>
              <a:rPr lang="es-CL" sz="2400" dirty="0"/>
              <a:t>infección puede ser sintomática o asintomática, siendo esta última la más común (70%). 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Posee forma </a:t>
            </a:r>
            <a:r>
              <a:rPr lang="es-CL" sz="2400" dirty="0"/>
              <a:t>de hélice, lo cual facilita su ingreso </a:t>
            </a:r>
            <a:r>
              <a:rPr lang="es-CL" sz="2400" dirty="0" smtClean="0"/>
              <a:t>al revestimiento mucoso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/>
              <a:t>Se protege del ácido gracias a su enzima ureasa, que transforma la </a:t>
            </a:r>
            <a:r>
              <a:rPr lang="es-CL" sz="2400" dirty="0" err="1" smtClean="0"/>
              <a:t>úrea</a:t>
            </a:r>
            <a:r>
              <a:rPr lang="es-CL" sz="2400" dirty="0" smtClean="0"/>
              <a:t> en amoniaco, el cual recubre a la bacteria.</a:t>
            </a:r>
            <a:endParaRPr lang="es-CL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/>
        </p:blipFill>
        <p:spPr>
          <a:xfrm>
            <a:off x="506331" y="32716620"/>
            <a:ext cx="11380355" cy="78803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6331" y="40757623"/>
            <a:ext cx="11260731" cy="1754326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dirty="0" smtClean="0"/>
              <a:t>Fig. 2 </a:t>
            </a:r>
            <a:r>
              <a:rPr lang="es-CL" sz="2400" i="1" dirty="0" smtClean="0"/>
              <a:t>H. pylori </a:t>
            </a:r>
            <a:r>
              <a:rPr lang="es-CL" sz="2400" dirty="0" smtClean="0"/>
              <a:t>penetra la mucosa (1) manteniéndose inmune al ácido gástrico por acción de su enzima ureasa (2) al dejar una superficie del epitelio sin la protección de la mucosa, este comienza a irritarse por acción del ácido gástrico generando la úlcera (4).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421182" y="10816563"/>
            <a:ext cx="7159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     -</a:t>
            </a:r>
            <a:r>
              <a:rPr lang="es-CL" sz="2400" dirty="0"/>
              <a:t>Nauseas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     -Hinchazón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     -Vómitos </a:t>
            </a:r>
          </a:p>
          <a:p>
            <a:pPr algn="just">
              <a:lnSpc>
                <a:spcPct val="150000"/>
              </a:lnSpc>
            </a:pPr>
            <a:r>
              <a:rPr lang="es-CL" sz="2400" dirty="0"/>
              <a:t>      -Heces negras cuando hay presencia de hemorragia .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34971"/>
              </p:ext>
            </p:extLst>
          </p:nvPr>
        </p:nvGraphicFramePr>
        <p:xfrm>
          <a:off x="12389380" y="5338679"/>
          <a:ext cx="19517710" cy="1849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542"/>
                <a:gridCol w="3903542"/>
                <a:gridCol w="3903542"/>
                <a:gridCol w="3903542"/>
                <a:gridCol w="3903542"/>
              </a:tblGrid>
              <a:tr h="1236124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BACTERIA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MÉTODO DE ACCIÓN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DAÑO</a:t>
                      </a:r>
                      <a:r>
                        <a:rPr lang="es-CL" sz="2400" baseline="0" dirty="0" smtClean="0"/>
                        <a:t> PRODUCIDO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ALIMENTOS EN QUE SE ENCUENTRA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TRATAMIENTO</a:t>
                      </a:r>
                      <a:endParaRPr lang="es-CL" sz="2400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r>
                        <a:rPr lang="es-CL" sz="2400" b="1" i="1" dirty="0" smtClean="0"/>
                        <a:t>E. </a:t>
                      </a:r>
                      <a:r>
                        <a:rPr lang="es-CL" sz="2400" b="1" i="1" dirty="0" err="1" smtClean="0"/>
                        <a:t>coli</a:t>
                      </a:r>
                      <a:r>
                        <a:rPr lang="es-CL" sz="2400" b="1" i="1" baseline="0" dirty="0" smtClean="0"/>
                        <a:t> </a:t>
                      </a:r>
                      <a:r>
                        <a:rPr lang="es-CL" sz="2400" b="1" baseline="0" dirty="0" err="1" smtClean="0"/>
                        <a:t>enteroinvasiva</a:t>
                      </a:r>
                      <a:r>
                        <a:rPr lang="es-CL" sz="2400" b="1" baseline="0" dirty="0" smtClean="0"/>
                        <a:t> (EIEC)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Adherencia a las vellosidades de la mucosa para después entrar por endocitosis a la célula y posterior multiplicación dentro de la célula y diseminación a las células sanas.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Invasión al epitelio del colon produciendo hemorragia.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molida mal cocida, otros productos derivados de animales o vegetales y frutas contaminadas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Consumo de líquido para evitar la hidratación.</a:t>
                      </a:r>
                      <a:endParaRPr lang="es-CL" sz="2400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E.coli</a:t>
                      </a:r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Enterohemorrágica</a:t>
                      </a:r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(EHEC)</a:t>
                      </a:r>
                      <a:endParaRPr lang="es-C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toxigénica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actúa a nivel de síntesis de proteínas ya que se une a la subunidad de los ribosomas de las células intestinales o renales del hospedero.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Daño renal agudo, trombocitopenia y anemia hemolítica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icroangiopática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cruda o mal cocida.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Consumo de líquido para evitar la hidratación.</a:t>
                      </a:r>
                      <a:endParaRPr lang="es-CL" sz="2400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E.coli</a:t>
                      </a:r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0157:H7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 una toxina llamada Shiga que destruye los glóbulos rojos.</a:t>
                      </a:r>
                    </a:p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Fallas renales, fallas intestinales y produce una enfermedad llamada síndrome hemolítico-urémico. 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molida, embutidos, y leche y queso no </a:t>
                      </a:r>
                    </a:p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Pasteurizados.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Consumo de líquido para evitar la hidratación.</a:t>
                      </a:r>
                      <a:endParaRPr lang="es-CL" sz="2400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Listeria </a:t>
                      </a:r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monocytogenes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Se adquiere por</a:t>
                      </a:r>
                      <a:r>
                        <a:rPr lang="es-CL" sz="2400" baseline="0" dirty="0" smtClean="0"/>
                        <a:t> vía digestiva, es fagocitada por células hospederas del epitelio intestinal y se transporta en distintas células sin exponerse a extracelular.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Puede producir úlcera duodenal y posiblemente la muerte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Lácteos no pasteurizados, carne de vaca, cerdo y aves, embutidos o fermentados y pescados</a:t>
                      </a:r>
                      <a:r>
                        <a:rPr lang="es-CL" sz="2400" baseline="0" dirty="0" smtClean="0"/>
                        <a:t> ahumados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Se utiliza </a:t>
                      </a:r>
                      <a:r>
                        <a:rPr lang="es-CL" sz="2400" dirty="0" err="1" smtClean="0"/>
                        <a:t>gentamicina</a:t>
                      </a:r>
                      <a:r>
                        <a:rPr lang="es-CL" sz="2400" dirty="0" smtClean="0"/>
                        <a:t> con penicilina</a:t>
                      </a:r>
                      <a:r>
                        <a:rPr lang="es-CL" sz="2400" baseline="0" dirty="0" smtClean="0"/>
                        <a:t> y en el caso de pacientes alérgicos </a:t>
                      </a:r>
                      <a:r>
                        <a:rPr lang="es-CL" sz="2400" baseline="0" dirty="0" err="1" smtClean="0"/>
                        <a:t>trimetoprim</a:t>
                      </a:r>
                      <a:r>
                        <a:rPr lang="es-CL" sz="2400" baseline="0" dirty="0" smtClean="0"/>
                        <a:t> y </a:t>
                      </a:r>
                      <a:r>
                        <a:rPr lang="es-CL" sz="2400" baseline="0" dirty="0" err="1" smtClean="0"/>
                        <a:t>sulfametoxazol</a:t>
                      </a:r>
                      <a:endParaRPr lang="es-CL" sz="2400" dirty="0"/>
                    </a:p>
                  </a:txBody>
                  <a:tcPr/>
                </a:tc>
              </a:tr>
              <a:tr h="2300679">
                <a:tc>
                  <a:txBody>
                    <a:bodyPr/>
                    <a:lstStyle/>
                    <a:p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bacteria inyecta una proteína llamada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 la célula intestinal, lo que causa lisis de las membranas vacuolares..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Penetra las células epiteliales del intestino delgado,  causando inflamación y úlceras en la pared intestinal.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lo general se encuentra en ensaladas mal lavadas.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Reponer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liquidos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electrolitos, además se utiliza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silfametoxazol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trimetoprima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ampicilina,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ciprofloxacina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azitromicina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sz="2400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Salmonella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un sistema secretor especializado (tipo III) para inyectar dentro de células eucariotas ciertas proteínas efectoras que manipulan las vías de señalización celular y de la bacteria</a:t>
                      </a:r>
                      <a:endParaRPr lang="es-CL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Fiebre tifoidea, gastroenteritis.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Aves crudas, huevos, carne molida de vacuno y en frutas y verduras sin lavar.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suministra ampicilina,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clorafenicol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cotrimoxazol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CL" sz="478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  <a:tr h="2335356"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Helicobater</a:t>
                      </a:r>
                      <a:r>
                        <a:rPr lang="es-C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pylori</a:t>
                      </a:r>
                      <a:endParaRPr lang="es-C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una enzima llamada ureasa que transfórmala urea en amoniaco y en dióxido de carbono. El</a:t>
                      </a:r>
                      <a:r>
                        <a:rPr lang="es-CL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amoniaco producido es toxico y va a maltratar las células epiteliales.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Afecta directamente al epitelio gástrico, causando úlceras en el mucus del estómago.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Puede estar presente en algunas agua, por lo tanto se recomienda lavar frutas y verduras con agua potable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4299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IBP-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claritromicina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-amoxicilina o IBP-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subcitrato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bismuto-</a:t>
                      </a:r>
                      <a:r>
                        <a:rPr lang="es-C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metronidazol</a:t>
                      </a:r>
                      <a:r>
                        <a:rPr lang="es-C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-tetraciclina.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Imagen 23" descr="http://www.ecured.cu/images/thumb/3/3e/Escherichia_coli_enteroinvasiva.jpeg/260px-Escherichia_coli_enteroinvasiva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05" y="7228123"/>
            <a:ext cx="2862229" cy="19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http://exame.abril.com.br/assets/pictures/11463/size_380_super-bacteria-veja-jpg.jpg?128668525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85" y="9942698"/>
            <a:ext cx="2862229" cy="159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http://www.ecured.cu/images/thumb/3/3e/Escherichia_coli_enteroinvasiva.jpeg/260px-Escherichia_coli_enteroinvasiva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84" y="11986182"/>
            <a:ext cx="2862229" cy="189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EscherichiaColi NIAI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84" y="14368688"/>
            <a:ext cx="2862229" cy="187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Shigella stoo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05" y="16670665"/>
            <a:ext cx="2821507" cy="185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SalmonellaNIAID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05" y="19022557"/>
            <a:ext cx="2862229" cy="214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EMpylori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06" y="21768306"/>
            <a:ext cx="2862228" cy="20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5432" r="4476"/>
          <a:stretch/>
        </p:blipFill>
        <p:spPr>
          <a:xfrm>
            <a:off x="13119255" y="23997112"/>
            <a:ext cx="17801583" cy="10935497"/>
          </a:xfrm>
          <a:prstGeom prst="rect">
            <a:avLst/>
          </a:prstGeom>
        </p:spPr>
      </p:pic>
      <p:pic>
        <p:nvPicPr>
          <p:cNvPr id="32" name="Picture 3" descr="C:\Users\Camila\Desktop\asdaadsadsdas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2561" r="2600" b="2418"/>
          <a:stretch/>
        </p:blipFill>
        <p:spPr bwMode="auto">
          <a:xfrm>
            <a:off x="506331" y="13282878"/>
            <a:ext cx="11477122" cy="111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6586293" y="35402310"/>
            <a:ext cx="4334545" cy="7109639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/>
              <a:t>AVANCES</a:t>
            </a:r>
          </a:p>
          <a:p>
            <a:pPr algn="just"/>
            <a:endParaRPr lang="es-CL" sz="2400" b="1" dirty="0" smtClean="0"/>
          </a:p>
          <a:p>
            <a:pPr algn="just"/>
            <a:r>
              <a:rPr lang="es-CL" sz="2400" dirty="0" smtClean="0"/>
              <a:t>Investigaciones durante los últimos años señalan un incremento en adenocarcinomas gástricos por lo que se ha identificado que H. pylori posee genes más nocivos que otros.</a:t>
            </a:r>
          </a:p>
          <a:p>
            <a:pPr algn="just"/>
            <a:r>
              <a:rPr lang="es-CL" sz="2400" dirty="0" smtClean="0"/>
              <a:t>Distintas investigaciones y estudios han trabajado para obtener una vacuna, la cual pudiese prevenir y/o controlar la propagación de esta bacteria que hoy en día afecta a más de la mitad de la población mundial, estas han pasado por diversas fases de pruebas, en la que incluso ya se están llevando a cabo en humanos.</a:t>
            </a:r>
            <a:endParaRPr lang="es-CL" sz="2400" dirty="0"/>
          </a:p>
        </p:txBody>
      </p:sp>
      <p:pic>
        <p:nvPicPr>
          <p:cNvPr id="1033" name="Picture 9" descr="http://www.scielo.cl/fbpe/img/rmc/v138n5/fig01-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84" y="35158210"/>
            <a:ext cx="13435887" cy="75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851</Words>
  <Application>Microsoft Office PowerPoint</Application>
  <PresentationFormat>Personalizado</PresentationFormat>
  <Paragraphs>82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Paez</dc:creator>
  <cp:lastModifiedBy>Ana María Morales Martinez</cp:lastModifiedBy>
  <cp:revision>40</cp:revision>
  <dcterms:created xsi:type="dcterms:W3CDTF">2014-10-19T02:50:31Z</dcterms:created>
  <dcterms:modified xsi:type="dcterms:W3CDTF">2014-10-29T15:20:05Z</dcterms:modified>
</cp:coreProperties>
</file>