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399288" cy="43200638"/>
  <p:notesSz cx="6858000" cy="9144000"/>
  <p:defaultTextStyle>
    <a:defPPr>
      <a:defRPr lang="es-CL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65" autoAdjust="0"/>
    <p:restoredTop sz="94660"/>
  </p:normalViewPr>
  <p:slideViewPr>
    <p:cSldViewPr snapToGrid="0">
      <p:cViewPr>
        <p:scale>
          <a:sx n="50" d="100"/>
          <a:sy n="50" d="100"/>
        </p:scale>
        <p:origin x="-2430" y="-730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39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60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740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07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907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124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290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712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80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53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56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2D98-5A56-460F-BE97-4820CDEA84EF}" type="datetimeFigureOut">
              <a:rPr lang="es-CL" smtClean="0"/>
              <a:t>31-10-2014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2CD2C-06DE-49EE-B8D8-B3FD766AB12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724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0" y="588366"/>
            <a:ext cx="28349377" cy="1312382"/>
          </a:xfrm>
        </p:spPr>
        <p:txBody>
          <a:bodyPr>
            <a:noAutofit/>
          </a:bodyPr>
          <a:lstStyle/>
          <a:p>
            <a:r>
              <a:rPr lang="es-CL" sz="6000" b="1" dirty="0">
                <a:latin typeface="+mn-lt"/>
              </a:rPr>
              <a:t>Daños </a:t>
            </a:r>
            <a:r>
              <a:rPr lang="es-CL" sz="6000" b="1" dirty="0" smtClean="0">
                <a:latin typeface="+mn-lt"/>
              </a:rPr>
              <a:t>provocados a la población por consumo de alimentos con </a:t>
            </a:r>
            <a:r>
              <a:rPr lang="es-CL" sz="6000" b="1" i="1" dirty="0" smtClean="0">
                <a:latin typeface="+mn-lt"/>
              </a:rPr>
              <a:t>Salmonella</a:t>
            </a:r>
            <a:r>
              <a:rPr lang="es-CL" sz="6000" b="1" dirty="0" smtClean="0">
                <a:latin typeface="+mn-lt"/>
              </a:rPr>
              <a:t> </a:t>
            </a:r>
            <a:endParaRPr lang="es-CL" sz="6000" b="1" dirty="0">
              <a:latin typeface="+mn-lt"/>
            </a:endParaRPr>
          </a:p>
        </p:txBody>
      </p:sp>
      <p:pic>
        <p:nvPicPr>
          <p:cNvPr id="1026" name="Picture 2" descr="http://www.uss.cl/wp-content/uploads/2012/10/logo_3101-386x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4"/>
            <a:ext cx="6220408" cy="45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1297787" y="1900748"/>
            <a:ext cx="1530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(Damages </a:t>
            </a:r>
            <a:r>
              <a:rPr lang="en-US" sz="3600" dirty="0"/>
              <a:t>caused to the population by eating foods with </a:t>
            </a:r>
            <a:r>
              <a:rPr lang="en-US" sz="3600" i="1" dirty="0" smtClean="0"/>
              <a:t>Salmonella</a:t>
            </a:r>
            <a:r>
              <a:rPr lang="en-US" sz="3600" dirty="0" smtClean="0"/>
              <a:t>)</a:t>
            </a:r>
            <a:endParaRPr lang="es-CL" sz="36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2472124" y="2661560"/>
            <a:ext cx="1072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Araya Cádiz, ME; Cubillos Gómez SA; Yáñez Jorquera DP</a:t>
            </a:r>
            <a:endParaRPr lang="es-CL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182917" y="3605372"/>
            <a:ext cx="2494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UNIVERSIDAD SAN SEBASTIÁN, FACULTAD DE CIENCIAS DE LA SALUD, NUTRICIÓN Y DIETÉTICA, MICROBIOLOGÍA DE LOS ALIMENTOS </a:t>
            </a:r>
            <a:endParaRPr lang="es-CL" sz="36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461" y="22944087"/>
            <a:ext cx="10685318" cy="6602269"/>
          </a:xfrm>
          <a:prstGeom prst="rect">
            <a:avLst/>
          </a:prstGeom>
        </p:spPr>
      </p:pic>
      <p:pic>
        <p:nvPicPr>
          <p:cNvPr id="17" name="Imagen 16" descr="http://www.tecnovet.uchile.cl/files/journals/24/imagenes/tc-1998(2)-sotoa-fig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4" y="23335956"/>
            <a:ext cx="11668626" cy="713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384474" y="4578404"/>
            <a:ext cx="116718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 smtClean="0"/>
              <a:t>INTRODUCCIÓN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Dentro </a:t>
            </a:r>
            <a:r>
              <a:rPr lang="es-CL" sz="2400" dirty="0"/>
              <a:t>de </a:t>
            </a:r>
            <a:r>
              <a:rPr lang="es-CL" sz="2400" dirty="0" smtClean="0"/>
              <a:t>las </a:t>
            </a:r>
            <a:r>
              <a:rPr lang="es-CL" sz="2400" dirty="0"/>
              <a:t>enfermedades que </a:t>
            </a:r>
            <a:r>
              <a:rPr lang="es-CL" sz="2400" dirty="0" smtClean="0"/>
              <a:t>pueden </a:t>
            </a:r>
            <a:r>
              <a:rPr lang="es-CL" sz="2400" dirty="0"/>
              <a:t>afectar a los humanos nos encontramos con las </a:t>
            </a:r>
            <a:r>
              <a:rPr lang="es-CL" sz="2400" dirty="0" err="1"/>
              <a:t>ETA´s</a:t>
            </a:r>
            <a:r>
              <a:rPr lang="es-CL" sz="2400" dirty="0"/>
              <a:t>. É</a:t>
            </a:r>
            <a:r>
              <a:rPr lang="es-CL" sz="2400" dirty="0" smtClean="0"/>
              <a:t>stas siguen </a:t>
            </a:r>
            <a:r>
              <a:rPr lang="es-CL" sz="2400" dirty="0"/>
              <a:t>aumentando a pesar de los esfuerzos que realizan </a:t>
            </a:r>
            <a:r>
              <a:rPr lang="es-CL" sz="2400" dirty="0" smtClean="0"/>
              <a:t>y </a:t>
            </a:r>
            <a:r>
              <a:rPr lang="es-CL" sz="2400" dirty="0"/>
              <a:t>la preocupación que </a:t>
            </a:r>
            <a:r>
              <a:rPr lang="es-CL" sz="2400" dirty="0" smtClean="0"/>
              <a:t>existe por los alimentos. </a:t>
            </a:r>
            <a:endParaRPr lang="es-CL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Pueden </a:t>
            </a:r>
            <a:r>
              <a:rPr lang="es-CL" sz="2400" dirty="0"/>
              <a:t>provocar una </a:t>
            </a:r>
            <a:r>
              <a:rPr lang="es-CL" sz="2400" dirty="0" smtClean="0"/>
              <a:t>ETA, virus</a:t>
            </a:r>
            <a:r>
              <a:rPr lang="es-CL" sz="2400" dirty="0"/>
              <a:t>, bacterias, hongos, etc</a:t>
            </a:r>
            <a:r>
              <a:rPr lang="es-CL" sz="2400" dirty="0" smtClean="0"/>
              <a:t>… </a:t>
            </a:r>
            <a:r>
              <a:rPr lang="es-CL" sz="2400" dirty="0"/>
              <a:t>el de mayor incidencia proviene de </a:t>
            </a:r>
            <a:r>
              <a:rPr lang="es-CL" sz="2400" i="1" dirty="0"/>
              <a:t>Salmonella </a:t>
            </a:r>
            <a:r>
              <a:rPr lang="es-CL" sz="2400" i="1" dirty="0" err="1" smtClean="0"/>
              <a:t>spp</a:t>
            </a:r>
            <a:r>
              <a:rPr lang="es-CL" sz="2400" i="1" dirty="0" smtClean="0"/>
              <a:t>.</a:t>
            </a:r>
            <a:endParaRPr lang="es-CL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Numerosas </a:t>
            </a:r>
            <a:r>
              <a:rPr lang="es-CL" sz="2400" dirty="0"/>
              <a:t>especies animales portan este agente en su intestino, pudiendo o no manifestar la enfermedad y mantenerse como portadores sanos eliminando la bacteria en forma más o menos constante a través de las fecas. </a:t>
            </a:r>
            <a:endParaRPr lang="es-CL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Diferente </a:t>
            </a:r>
            <a:r>
              <a:rPr lang="es-CL" sz="2400" dirty="0"/>
              <a:t>es la situación respecto de </a:t>
            </a:r>
            <a:r>
              <a:rPr lang="es-CL" sz="2400" i="1" dirty="0"/>
              <a:t>Salmonella </a:t>
            </a:r>
            <a:r>
              <a:rPr lang="es-CL" sz="2400" i="1" dirty="0" err="1" smtClean="0"/>
              <a:t>typhi</a:t>
            </a:r>
            <a:r>
              <a:rPr lang="es-CL" sz="2400" i="1" dirty="0" smtClean="0"/>
              <a:t>, </a:t>
            </a:r>
            <a:r>
              <a:rPr lang="es-CL" sz="2400" i="1" dirty="0" err="1" smtClean="0"/>
              <a:t>tiphymurium</a:t>
            </a:r>
            <a:r>
              <a:rPr lang="es-CL" sz="2400" i="1" dirty="0" smtClean="0"/>
              <a:t> </a:t>
            </a:r>
            <a:r>
              <a:rPr lang="es-CL" sz="2400" dirty="0"/>
              <a:t>y </a:t>
            </a:r>
            <a:r>
              <a:rPr lang="es-CL" sz="2400" i="1" dirty="0" err="1" smtClean="0"/>
              <a:t>paratyphi</a:t>
            </a:r>
            <a:r>
              <a:rPr lang="es-CL" sz="2400" i="1" dirty="0"/>
              <a:t>, </a:t>
            </a:r>
            <a:r>
              <a:rPr lang="es-CL" sz="2400" dirty="0"/>
              <a:t>las que son específicas de los humanos y causan las conocidas fiebres tíficas y paratíficas respectivamente.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7299" y="11361705"/>
            <a:ext cx="117090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u="sng" dirty="0" smtClean="0"/>
              <a:t>SALMONELOSIS, FIEBRE TIFOIDEA Y PARATIFOIDEA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Se </a:t>
            </a:r>
            <a:r>
              <a:rPr lang="es-CL" sz="2400" dirty="0"/>
              <a:t>caracteriza por una gastroenteritis aguda de corta duración si se maneja de buena </a:t>
            </a:r>
            <a:r>
              <a:rPr lang="es-CL" sz="2400" dirty="0" smtClean="0"/>
              <a:t>manera. El </a:t>
            </a:r>
            <a:r>
              <a:rPr lang="es-CL" sz="2400" dirty="0"/>
              <a:t>que se produzca la enfermedad dependerá de la cantidad de bacterias presentes en el alimento, pero se a demostrado que el numero de bacterias necesarias </a:t>
            </a:r>
            <a:r>
              <a:rPr lang="es-CL" sz="2400" dirty="0" smtClean="0"/>
              <a:t>son muy </a:t>
            </a:r>
            <a:r>
              <a:rPr lang="es-CL" sz="2400" dirty="0"/>
              <a:t>pocas. También influye las condiciones del consumidor como edad y estado inmunológico</a:t>
            </a:r>
            <a:r>
              <a:rPr lang="es-CL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CL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56210" y="30698243"/>
            <a:ext cx="116001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i="1" u="sng" dirty="0" smtClean="0"/>
              <a:t>SALMONELLA SP </a:t>
            </a:r>
            <a:r>
              <a:rPr lang="es-CL" sz="2400" b="1" u="sng" dirty="0" smtClean="0"/>
              <a:t>EN ALIMENTOS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Los </a:t>
            </a:r>
            <a:r>
              <a:rPr lang="es-CL" sz="2400" dirty="0"/>
              <a:t>alimentos que se contaminan con mayor frecuencia son los de origen animal, las carnes de diferentes tipos sobre todo las crudas que son las más críticas, huevos, leches y sus derivados y mariscos.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También puede existir presencia de salmonella en platos preparados por mala manipulación del personal, ya sea por contaminación cruzada o por la simple existencia de microorganismos en materias primas animales o vegetales.</a:t>
            </a:r>
          </a:p>
          <a:p>
            <a:pPr>
              <a:lnSpc>
                <a:spcPct val="150000"/>
              </a:lnSpc>
            </a:pPr>
            <a:endParaRPr lang="es-CL" sz="2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56209" y="34547101"/>
            <a:ext cx="11600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s-CL" sz="2400" b="1" u="sng" dirty="0" smtClean="0"/>
              <a:t>CONTROL</a:t>
            </a:r>
          </a:p>
          <a:p>
            <a:pPr algn="just" fontAlgn="base">
              <a:lnSpc>
                <a:spcPct val="150000"/>
              </a:lnSpc>
            </a:pPr>
            <a:r>
              <a:rPr lang="es-CL" sz="2400" dirty="0" smtClean="0"/>
              <a:t>Uno </a:t>
            </a:r>
            <a:r>
              <a:rPr lang="es-CL" sz="2400" dirty="0"/>
              <a:t>de los factores negativos para controlar </a:t>
            </a:r>
            <a:r>
              <a:rPr lang="es-CL" sz="2400" i="1" dirty="0"/>
              <a:t>Salmonella </a:t>
            </a:r>
            <a:r>
              <a:rPr lang="es-CL" sz="2400" i="1" dirty="0" smtClean="0"/>
              <a:t>spp</a:t>
            </a:r>
            <a:r>
              <a:rPr lang="es-CL" sz="2400" dirty="0" smtClean="0"/>
              <a:t>, </a:t>
            </a:r>
            <a:r>
              <a:rPr lang="es-CL" sz="2400" dirty="0"/>
              <a:t>es que algunos serotipos son muy resistentes a condiciones ambientales adversas, Por ejemplo: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Puede tener una sobrevida de 56 semanas en pollo congelado </a:t>
            </a:r>
            <a:r>
              <a:rPr lang="es-CL" sz="2400" dirty="0" smtClean="0"/>
              <a:t>(-</a:t>
            </a:r>
            <a:r>
              <a:rPr lang="es-CL" sz="2400" dirty="0"/>
              <a:t>21°C), 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Puede mantenerse hasta por 4 años en huevo en polvo. 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Sobrevive 10 semanas en carnes saladas.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255" y="38485283"/>
            <a:ext cx="4390509" cy="366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uadroTexto 22"/>
          <p:cNvSpPr txBox="1"/>
          <p:nvPr/>
        </p:nvSpPr>
        <p:spPr>
          <a:xfrm>
            <a:off x="12675683" y="14504521"/>
            <a:ext cx="13238812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u="sng" dirty="0" smtClean="0"/>
              <a:t>LAS MEDIDAS DE PREVENCION PARA EVITAR LAS INTOXICACIONES ALIMENTARIAS POR </a:t>
            </a:r>
            <a:r>
              <a:rPr lang="es-CL" sz="2400" b="1" i="1" u="sng" dirty="0" smtClean="0"/>
              <a:t>SALMONELLA</a:t>
            </a:r>
            <a:r>
              <a:rPr lang="es-CL" sz="2400" b="1" u="sng" dirty="0" smtClean="0"/>
              <a:t> INCLUYEN MEJORIA DEL SANEAMIENTO BASICO Y EDUCACION A LA POBLACION EN RELACION A:</a:t>
            </a:r>
          </a:p>
          <a:p>
            <a:pPr algn="just">
              <a:lnSpc>
                <a:spcPct val="200000"/>
              </a:lnSpc>
            </a:pPr>
            <a:r>
              <a:rPr lang="es-CL" sz="2400" dirty="0" smtClean="0"/>
              <a:t>1</a:t>
            </a:r>
            <a:r>
              <a:rPr lang="es-CL" sz="2400" dirty="0"/>
              <a:t>. L</a:t>
            </a:r>
            <a:r>
              <a:rPr lang="es-CL" sz="2400" dirty="0" smtClean="0"/>
              <a:t>avas </a:t>
            </a:r>
            <a:r>
              <a:rPr lang="es-CL" sz="2400" dirty="0"/>
              <a:t>siempre las manos con agua y jabón:</a:t>
            </a:r>
          </a:p>
          <a:p>
            <a:pPr algn="just">
              <a:lnSpc>
                <a:spcPct val="200000"/>
              </a:lnSpc>
            </a:pPr>
            <a:r>
              <a:rPr lang="es-CL" sz="2400" dirty="0"/>
              <a:t> </a:t>
            </a:r>
            <a:r>
              <a:rPr lang="es-CL" sz="2400" dirty="0" smtClean="0"/>
              <a:t>-Al </a:t>
            </a:r>
            <a:r>
              <a:rPr lang="es-CL" sz="2400" dirty="0"/>
              <a:t>preparar </a:t>
            </a:r>
            <a:r>
              <a:rPr lang="es-CL" sz="2400" dirty="0" smtClean="0"/>
              <a:t>alimentos, antes </a:t>
            </a:r>
            <a:r>
              <a:rPr lang="es-CL" sz="2400" dirty="0"/>
              <a:t>de </a:t>
            </a:r>
            <a:r>
              <a:rPr lang="es-CL" sz="2400" dirty="0" smtClean="0"/>
              <a:t>comer, después </a:t>
            </a:r>
            <a:r>
              <a:rPr lang="es-CL" sz="2400" dirty="0"/>
              <a:t>de ir al </a:t>
            </a:r>
            <a:r>
              <a:rPr lang="es-CL" sz="2400" dirty="0" smtClean="0"/>
              <a:t>baño</a:t>
            </a:r>
            <a:endParaRPr lang="es-CL" sz="2400" dirty="0"/>
          </a:p>
          <a:p>
            <a:pPr algn="just">
              <a:lnSpc>
                <a:spcPct val="200000"/>
              </a:lnSpc>
            </a:pPr>
            <a:r>
              <a:rPr lang="es-CL" sz="2400" dirty="0" smtClean="0"/>
              <a:t>2.Antes </a:t>
            </a:r>
            <a:r>
              <a:rPr lang="es-CL" sz="2400" dirty="0"/>
              <a:t>de comer y preparar frutas y verduras lavarlas con abundante </a:t>
            </a:r>
            <a:r>
              <a:rPr lang="es-CL" sz="2400" dirty="0" smtClean="0"/>
              <a:t>agua</a:t>
            </a:r>
            <a:endParaRPr lang="es-CL" sz="2400" dirty="0"/>
          </a:p>
          <a:p>
            <a:pPr algn="just">
              <a:lnSpc>
                <a:spcPct val="200000"/>
              </a:lnSpc>
            </a:pPr>
            <a:r>
              <a:rPr lang="es-CL" sz="2400" dirty="0" smtClean="0"/>
              <a:t>3.Usar </a:t>
            </a:r>
            <a:r>
              <a:rPr lang="es-CL" sz="2400" dirty="0"/>
              <a:t>y consumir solo agua potable, si no dispone de ella, </a:t>
            </a:r>
            <a:r>
              <a:rPr lang="es-CL" sz="2400" dirty="0" smtClean="0"/>
              <a:t>hervirla</a:t>
            </a:r>
          </a:p>
          <a:p>
            <a:pPr algn="just">
              <a:lnSpc>
                <a:spcPct val="200000"/>
              </a:lnSpc>
            </a:pPr>
            <a:r>
              <a:rPr lang="es-CL" sz="2400" dirty="0"/>
              <a:t>4.Consumir pescados y mariscos bien cocidos, durante cinco minutos</a:t>
            </a:r>
          </a:p>
          <a:p>
            <a:pPr algn="just">
              <a:lnSpc>
                <a:spcPct val="200000"/>
              </a:lnSpc>
            </a:pPr>
            <a:r>
              <a:rPr lang="es-CL" sz="2400" dirty="0"/>
              <a:t>5.Las verduras y frutas que crecen a ras de suelo, deben consumirse cocidas</a:t>
            </a:r>
          </a:p>
          <a:p>
            <a:pPr algn="just">
              <a:lnSpc>
                <a:spcPct val="200000"/>
              </a:lnSpc>
            </a:pPr>
            <a:r>
              <a:rPr lang="es-CL" sz="2400" dirty="0"/>
              <a:t>6.Recoleccion frecuente y eliminación adecuada de basura</a:t>
            </a:r>
          </a:p>
          <a:p>
            <a:pPr algn="just">
              <a:lnSpc>
                <a:spcPct val="200000"/>
              </a:lnSpc>
            </a:pPr>
            <a:r>
              <a:rPr lang="es-CL" sz="2400" dirty="0"/>
              <a:t>7.No consumir huevos crudos o inadecuadamente cocidos, especialmente los </a:t>
            </a:r>
            <a:r>
              <a:rPr lang="es-CL" sz="2400" dirty="0" smtClean="0"/>
              <a:t>niños, adultos </a:t>
            </a:r>
            <a:r>
              <a:rPr lang="es-CL" sz="2400" dirty="0"/>
              <a:t>mayores y personas con inmunidad disminuida.</a:t>
            </a:r>
          </a:p>
          <a:p>
            <a:pPr algn="just">
              <a:lnSpc>
                <a:spcPct val="150000"/>
              </a:lnSpc>
            </a:pPr>
            <a:endParaRPr lang="es-CL" sz="2400" dirty="0"/>
          </a:p>
          <a:p>
            <a:pPr algn="just">
              <a:lnSpc>
                <a:spcPct val="150000"/>
              </a:lnSpc>
            </a:pPr>
            <a:endParaRPr lang="es-CL" sz="2400" dirty="0" smtClean="0"/>
          </a:p>
          <a:p>
            <a:pPr algn="just">
              <a:lnSpc>
                <a:spcPct val="150000"/>
              </a:lnSpc>
            </a:pPr>
            <a:endParaRPr lang="es-CL" sz="2400" dirty="0"/>
          </a:p>
          <a:p>
            <a:pPr algn="just">
              <a:lnSpc>
                <a:spcPct val="150000"/>
              </a:lnSpc>
            </a:pPr>
            <a:endParaRPr lang="es-CL" sz="2400" dirty="0" smtClean="0"/>
          </a:p>
          <a:p>
            <a:pPr algn="just">
              <a:lnSpc>
                <a:spcPct val="150000"/>
              </a:lnSpc>
            </a:pPr>
            <a:endParaRPr lang="es-CL" sz="2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2675683" y="4563363"/>
            <a:ext cx="120942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u="sng" dirty="0" smtClean="0"/>
              <a:t>MAYORES CAUSAS DE </a:t>
            </a:r>
            <a:r>
              <a:rPr lang="es-CL" sz="2400" b="1" i="1" u="sng" dirty="0" smtClean="0"/>
              <a:t>SALMONELLA SP </a:t>
            </a:r>
            <a:r>
              <a:rPr lang="es-CL" sz="2400" b="1" u="sng" dirty="0" smtClean="0"/>
              <a:t>EN LA INDUSTRIA GANADERA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/>
              <a:t>Deficiencias </a:t>
            </a:r>
            <a:r>
              <a:rPr lang="es-CL" sz="2400" dirty="0"/>
              <a:t>en la mantención de la cadena de frío desde la producción hasta el consumo.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Falta de higiene en la manipulación de los alimentos y las materias primas.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Fallas en el procesamiento de los alimentos.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Utilización de aguas no tratadas en producción animal, regadío, efluentes, entre otros. </a:t>
            </a:r>
          </a:p>
          <a:p>
            <a:endParaRPr lang="es-CL" sz="2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2672756" y="22378738"/>
            <a:ext cx="90787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CL" sz="2400" dirty="0"/>
              <a:t>8.Los huevos se deben cocinar a más de 65ºC, por más de 15 segundos. </a:t>
            </a:r>
            <a:r>
              <a:rPr lang="es-CL" sz="2400" dirty="0" smtClean="0"/>
              <a:t>9.Lavar </a:t>
            </a:r>
            <a:r>
              <a:rPr lang="es-CL" sz="2400" dirty="0"/>
              <a:t>con cloro superficies de trabajo que hayan estado en contacto con huevos </a:t>
            </a:r>
            <a:r>
              <a:rPr lang="es-CL" sz="2400" dirty="0" smtClean="0"/>
              <a:t>y carnes </a:t>
            </a:r>
            <a:r>
              <a:rPr lang="es-CL" sz="2400" dirty="0"/>
              <a:t>de aves crudas.</a:t>
            </a:r>
          </a:p>
          <a:p>
            <a:pPr algn="just">
              <a:lnSpc>
                <a:spcPct val="200000"/>
              </a:lnSpc>
            </a:pPr>
            <a:r>
              <a:rPr lang="es-CL" sz="2400" dirty="0"/>
              <a:t>10.Los huevos deben mantenerse refrigerados durante el transporte, </a:t>
            </a:r>
            <a:r>
              <a:rPr lang="es-CL" sz="2400" dirty="0" smtClean="0"/>
              <a:t>almacenamiento, </a:t>
            </a:r>
            <a:r>
              <a:rPr lang="es-CL" sz="2400" dirty="0"/>
              <a:t>a </a:t>
            </a:r>
            <a:r>
              <a:rPr lang="es-CL" sz="2400" dirty="0" smtClean="0"/>
              <a:t>una </a:t>
            </a:r>
            <a:r>
              <a:rPr lang="es-CL" sz="2400" dirty="0"/>
              <a:t>temperatura menor de 5ºC.</a:t>
            </a:r>
          </a:p>
          <a:p>
            <a:pPr algn="just">
              <a:lnSpc>
                <a:spcPct val="200000"/>
              </a:lnSpc>
            </a:pPr>
            <a:r>
              <a:rPr lang="es-CL" sz="2400" dirty="0"/>
              <a:t>11.La mayonesa debe provenir de fábricas autorizadas y su pH debe ser menor de 4,5</a:t>
            </a:r>
            <a:r>
              <a:rPr lang="es-CL" sz="2400" dirty="0" smtClean="0"/>
              <a:t>. Se prohíbe la mayonesa casera.</a:t>
            </a:r>
            <a:endParaRPr lang="es-CL" sz="2400" dirty="0"/>
          </a:p>
          <a:p>
            <a:pPr algn="just">
              <a:lnSpc>
                <a:spcPct val="200000"/>
              </a:lnSpc>
            </a:pPr>
            <a:r>
              <a:rPr lang="es-CL" sz="2400" dirty="0" smtClean="0"/>
              <a:t>13.Consumir </a:t>
            </a:r>
            <a:r>
              <a:rPr lang="es-CL" sz="2400" dirty="0"/>
              <a:t>carne de pollo y aves de corral completamente cocidas.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6210" y="15468600"/>
            <a:ext cx="184731" cy="1401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4474" y="19411624"/>
            <a:ext cx="11709043" cy="353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400" b="1" u="sng" dirty="0"/>
              <a:t>SINTOMAS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/>
              <a:t>Diarrea en el 100% de los casos, alrededor del 40% de los casos presenta disentería. El 90% de los enfermos presenta fiebre entre 38-39°C, dolor abdominal intenso tipo cólico, nauseas, vómitos y consecuentemente, deshidratación. La duración de la enfermedad promedio es de 8 días. El cuadro puede evolucionar con numerosas complicaciones siendo las mas frecuentes, perforación del intestino, hemorragia intestinal y miocarditis.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" y="14515857"/>
            <a:ext cx="10841579" cy="515707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14495" y="4351646"/>
            <a:ext cx="6447618" cy="1614154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0935" y="7686203"/>
            <a:ext cx="11314014" cy="66939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152" y="37370268"/>
            <a:ext cx="12243309" cy="57468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91191" y="36512341"/>
            <a:ext cx="10205857" cy="668829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72756" y="29162853"/>
            <a:ext cx="18737751" cy="74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</TotalTime>
  <Words>730</Words>
  <Application>Microsoft Office PowerPoint</Application>
  <PresentationFormat>Personalizado</PresentationFormat>
  <Paragraphs>42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Daños provocados a la población por consumo de alimentos con Salmonella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 Araya</dc:creator>
  <cp:lastModifiedBy>Martin Araya</cp:lastModifiedBy>
  <cp:revision>39</cp:revision>
  <dcterms:created xsi:type="dcterms:W3CDTF">2014-10-22T01:32:59Z</dcterms:created>
  <dcterms:modified xsi:type="dcterms:W3CDTF">2014-11-01T02:36:29Z</dcterms:modified>
</cp:coreProperties>
</file>