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464" r:id="rId3"/>
    <p:sldId id="465" r:id="rId4"/>
    <p:sldId id="466" r:id="rId5"/>
    <p:sldId id="467" r:id="rId6"/>
    <p:sldId id="468" r:id="rId7"/>
    <p:sldId id="469" r:id="rId8"/>
    <p:sldId id="470" r:id="rId9"/>
    <p:sldId id="507" r:id="rId10"/>
    <p:sldId id="471" r:id="rId11"/>
    <p:sldId id="472" r:id="rId12"/>
    <p:sldId id="506" r:id="rId13"/>
    <p:sldId id="473" r:id="rId14"/>
    <p:sldId id="474" r:id="rId15"/>
    <p:sldId id="475" r:id="rId16"/>
    <p:sldId id="476" r:id="rId17"/>
    <p:sldId id="477" r:id="rId18"/>
    <p:sldId id="368" r:id="rId19"/>
    <p:sldId id="450" r:id="rId20"/>
    <p:sldId id="369" r:id="rId21"/>
    <p:sldId id="416" r:id="rId22"/>
    <p:sldId id="414" r:id="rId23"/>
    <p:sldId id="370" r:id="rId24"/>
    <p:sldId id="423" r:id="rId25"/>
    <p:sldId id="419" r:id="rId26"/>
    <p:sldId id="432" r:id="rId27"/>
    <p:sldId id="431" r:id="rId28"/>
    <p:sldId id="433" r:id="rId29"/>
    <p:sldId id="457" r:id="rId30"/>
    <p:sldId id="438" r:id="rId31"/>
    <p:sldId id="490" r:id="rId32"/>
    <p:sldId id="374" r:id="rId33"/>
    <p:sldId id="491" r:id="rId34"/>
    <p:sldId id="492" r:id="rId35"/>
    <p:sldId id="493" r:id="rId36"/>
    <p:sldId id="497" r:id="rId37"/>
    <p:sldId id="496" r:id="rId38"/>
    <p:sldId id="503" r:id="rId39"/>
    <p:sldId id="495" r:id="rId40"/>
    <p:sldId id="505" r:id="rId41"/>
    <p:sldId id="494" r:id="rId42"/>
    <p:sldId id="498" r:id="rId43"/>
    <p:sldId id="500" r:id="rId44"/>
    <p:sldId id="499" r:id="rId45"/>
    <p:sldId id="501" r:id="rId46"/>
    <p:sldId id="502" r:id="rId47"/>
    <p:sldId id="373" r:id="rId48"/>
    <p:sldId id="411" r:id="rId49"/>
    <p:sldId id="407" r:id="rId50"/>
    <p:sldId id="424" r:id="rId51"/>
    <p:sldId id="420" r:id="rId52"/>
    <p:sldId id="421" r:id="rId53"/>
    <p:sldId id="508" r:id="rId54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4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2AE38-47E3-46ED-80A4-F9F2A5758076}" type="datetimeFigureOut">
              <a:rPr lang="es-CL" smtClean="0"/>
              <a:t>31-05-2016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C6E7D-C7C5-4226-A965-7362A7A4ADC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46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s-CL" sz="1400" b="1">
                <a:latin typeface="Arial" panose="020B0604020202020204" pitchFamily="34" charset="0"/>
                <a:cs typeface="msgothic" charset="0"/>
              </a:rPr>
              <a:t>MicroRNAs (miR/miRNA) that influence calcium and nuclear factor of activated T cells (NFAT) signaling in the heart</a:t>
            </a:r>
            <a:r>
              <a:rPr lang="en-GB" altLang="es-CL">
                <a:latin typeface="Arial" panose="020B0604020202020204" pitchFamily="34" charset="0"/>
                <a:cs typeface="msgothic" charset="0"/>
              </a:rPr>
              <a:t>. ANP indicates atrial natriuretic peptide; BNP, brain natriuretic peptide; CACNA1C, calcium channel, voltage-dependent, L-type, α1C; CamK, calmodulin kinase; CN, calcineurin; ET1, endothelin-1; Dyrk, dual specificity tyrosine phosphorylation–regulated kinase; GSK, glycogen synthase kinase; LTCC, L-type calcium channel; MHC, myosin heavy chain; NCX1, sodium–calcium exchanger; and SERCA2a, sarcoplasmic reticulum Ca</a:t>
            </a:r>
            <a:r>
              <a:rPr lang="en-GB" altLang="es-CL" baseline="33000">
                <a:latin typeface="Arial" panose="020B0604020202020204" pitchFamily="34" charset="0"/>
                <a:cs typeface="msgothic" charset="0"/>
              </a:rPr>
              <a:t>2+</a:t>
            </a:r>
            <a:r>
              <a:rPr lang="en-GB" altLang="es-CL">
                <a:latin typeface="Arial" panose="020B0604020202020204" pitchFamily="34" charset="0"/>
                <a:cs typeface="msgothic" charset="0"/>
              </a:rPr>
              <a:t>-ATPase. Illustration Credit: Ben Smith.</a:t>
            </a:r>
          </a:p>
        </p:txBody>
      </p:sp>
    </p:spTree>
    <p:extLst>
      <p:ext uri="{BB962C8B-B14F-4D97-AF65-F5344CB8AC3E}">
        <p14:creationId xmlns:p14="http://schemas.microsoft.com/office/powerpoint/2010/main" val="77127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l/url?sa=i&amp;rct=j&amp;q=&amp;esrc=s&amp;source=images&amp;cd=&amp;cad=rja&amp;uact=8&amp;ved=0CAcQjRxqFQoTCI2L3-WXlscCFYcgkAodJIsLyQ&amp;url=http://www.tedxvienna.at/blog/biology-2-0-engineering-encounters-science/&amp;ei=9jrEVY24LofBwASklq7IDA&amp;bvm=bv.99804247,d.Y2I&amp;psig=AFQjCNF9vfg93SIANlEE_tsxmYGeiaNdYQ&amp;ust=1439009827860256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google.cl/url?sa=i&amp;rct=j&amp;q=&amp;esrc=s&amp;source=images&amp;cd=&amp;cad=rja&amp;uact=8&amp;ved=0CAcQjRxqFQoTCI2L3-WXlscCFYcgkAodJIsLyQ&amp;url=http://www.tedxvienna.at/blog/biology-2-0-engineering-encounters-science/&amp;ei=9jrEVY24LofBwASklq7IDA&amp;bvm=bv.99804247,d.Y2I&amp;psig=AFQjCNF9vfg93SIANlEE_tsxmYGeiaNdYQ&amp;ust=1439009827860256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cl/url?sa=i&amp;rct=j&amp;q=&amp;esrc=s&amp;source=images&amp;cd=&amp;cad=rja&amp;uact=8&amp;ved=0CAcQjRxqFQoTCI2L3-WXlscCFYcgkAodJIsLyQ&amp;url=http://www.tedxvienna.at/blog/biology-2-0-engineering-encounters-science/&amp;ei=9jrEVY24LofBwASklq7IDA&amp;bvm=bv.99804247,d.Y2I&amp;psig=AFQjCNF9vfg93SIANlEE_tsxmYGeiaNdYQ&amp;ust=1439009827860256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tedxvienna.at/wp-content/uploads/2013/04/DNA.jp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/>
          <a:srcRect r="12011"/>
          <a:stretch>
            <a:fillRect/>
          </a:stretch>
        </p:blipFill>
        <p:spPr bwMode="auto">
          <a:xfrm>
            <a:off x="-31" y="-24"/>
            <a:ext cx="6477014" cy="4857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214514" y="4530743"/>
            <a:ext cx="6929486" cy="1470025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43200" y="3071810"/>
            <a:ext cx="6400800" cy="12858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766-15A9-4A37-AE44-0133143C90CE}" type="datetimeFigureOut">
              <a:rPr lang="es-CL" smtClean="0"/>
              <a:pPr/>
              <a:t>31-05-2016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3F05-9A58-4313-B62B-160CFD6C46C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766-15A9-4A37-AE44-0133143C90CE}" type="datetimeFigureOut">
              <a:rPr lang="es-CL" smtClean="0"/>
              <a:pPr/>
              <a:t>31-05-2016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3F05-9A58-4313-B62B-160CFD6C46C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766-15A9-4A37-AE44-0133143C90CE}" type="datetimeFigureOut">
              <a:rPr lang="es-CL" smtClean="0"/>
              <a:pPr/>
              <a:t>31-05-2016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3F05-9A58-4313-B62B-160CFD6C46C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tedxvienna.at/wp-content/uploads/2013/04/DNA.jp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 r="12011"/>
          <a:stretch>
            <a:fillRect/>
          </a:stretch>
        </p:blipFill>
        <p:spPr bwMode="auto">
          <a:xfrm rot="5400000">
            <a:off x="7706362" y="205382"/>
            <a:ext cx="1643051" cy="123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90000" dist="50800" dir="5400000" sy="-100000" algn="bl" rotWithShape="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274638"/>
            <a:ext cx="7400948" cy="1143000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1600200"/>
            <a:ext cx="7400948" cy="4525963"/>
          </a:xfrm>
        </p:spPr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766-15A9-4A37-AE44-0133143C90CE}" type="datetimeFigureOut">
              <a:rPr lang="es-CL" smtClean="0"/>
              <a:pPr/>
              <a:t>31-05-2016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3F05-9A58-4313-B62B-160CFD6C46C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766-15A9-4A37-AE44-0133143C90CE}" type="datetimeFigureOut">
              <a:rPr lang="es-CL" smtClean="0"/>
              <a:pPr/>
              <a:t>31-05-2016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3F05-9A58-4313-B62B-160CFD6C46C0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Picture 2" descr="http://www.tedxvienna.at/wp-content/uploads/2013/04/DNA.jp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 r="12011"/>
          <a:stretch>
            <a:fillRect/>
          </a:stretch>
        </p:blipFill>
        <p:spPr bwMode="auto">
          <a:xfrm>
            <a:off x="0" y="-17861"/>
            <a:ext cx="3500430" cy="2625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90000" dir="5400000" sy="-100000" algn="bl" rotWithShape="0"/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766-15A9-4A37-AE44-0133143C90CE}" type="datetimeFigureOut">
              <a:rPr lang="es-CL" smtClean="0"/>
              <a:pPr/>
              <a:t>31-05-2016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3F05-9A58-4313-B62B-160CFD6C46C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766-15A9-4A37-AE44-0133143C90CE}" type="datetimeFigureOut">
              <a:rPr lang="es-CL" smtClean="0"/>
              <a:pPr/>
              <a:t>31-05-2016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3F05-9A58-4313-B62B-160CFD6C46C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766-15A9-4A37-AE44-0133143C90CE}" type="datetimeFigureOut">
              <a:rPr lang="es-CL" smtClean="0"/>
              <a:pPr/>
              <a:t>31-05-2016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3F05-9A58-4313-B62B-160CFD6C46C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766-15A9-4A37-AE44-0133143C90CE}" type="datetimeFigureOut">
              <a:rPr lang="es-CL" smtClean="0"/>
              <a:pPr/>
              <a:t>31-05-2016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3F05-9A58-4313-B62B-160CFD6C46C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766-15A9-4A37-AE44-0133143C90CE}" type="datetimeFigureOut">
              <a:rPr lang="es-CL" smtClean="0"/>
              <a:pPr/>
              <a:t>31-05-2016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3F05-9A58-4313-B62B-160CFD6C46C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766-15A9-4A37-AE44-0133143C90CE}" type="datetimeFigureOut">
              <a:rPr lang="es-CL" smtClean="0"/>
              <a:pPr/>
              <a:t>31-05-2016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3F05-9A58-4313-B62B-160CFD6C46C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009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0094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96766-15A9-4A37-AE44-0133143C90CE}" type="datetimeFigureOut">
              <a:rPr lang="es-CL" smtClean="0"/>
              <a:pPr/>
              <a:t>31-05-2016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63F05-9A58-4313-B62B-160CFD6C46C0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63688" y="4530743"/>
            <a:ext cx="7380312" cy="1470025"/>
          </a:xfrm>
        </p:spPr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CL" sz="5300" b="1" dirty="0">
                <a:ln/>
                <a:solidFill>
                  <a:srgbClr val="7030A0"/>
                </a:solidFill>
              </a:rPr>
              <a:t>BIOMARCADORES:</a:t>
            </a:r>
            <a:br>
              <a:rPr lang="es-CL" sz="8800" b="1" dirty="0">
                <a:ln/>
                <a:solidFill>
                  <a:srgbClr val="7030A0"/>
                </a:solidFill>
              </a:rPr>
            </a:br>
            <a:r>
              <a:rPr lang="es-CL" b="1" dirty="0">
                <a:ln/>
                <a:solidFill>
                  <a:srgbClr val="7030A0"/>
                </a:solidFill>
              </a:rPr>
              <a:t>Conceptos y ejemplos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000496" y="2571743"/>
            <a:ext cx="5072098" cy="1958999"/>
          </a:xfrm>
        </p:spPr>
        <p:txBody>
          <a:bodyPr>
            <a:noAutofit/>
          </a:bodyPr>
          <a:lstStyle/>
          <a:p>
            <a:r>
              <a:rPr lang="es-CL" sz="1800" b="0" dirty="0">
                <a:solidFill>
                  <a:schemeClr val="tx2">
                    <a:lumMod val="75000"/>
                  </a:schemeClr>
                </a:solidFill>
              </a:rPr>
              <a:t>Dr. Luis Zapata Pérez</a:t>
            </a:r>
            <a:endParaRPr lang="es-CL" sz="2000" b="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s-CL" sz="1400" b="0" dirty="0">
                <a:solidFill>
                  <a:schemeClr val="tx2">
                    <a:lumMod val="75000"/>
                  </a:schemeClr>
                </a:solidFill>
              </a:rPr>
              <a:t>Médico </a:t>
            </a:r>
            <a:r>
              <a:rPr lang="es-CL" sz="1400" b="0" dirty="0" err="1">
                <a:solidFill>
                  <a:schemeClr val="tx2">
                    <a:lumMod val="75000"/>
                  </a:schemeClr>
                </a:solidFill>
              </a:rPr>
              <a:t>Anátomo</a:t>
            </a:r>
            <a:r>
              <a:rPr lang="es-CL" sz="1400" b="0" dirty="0">
                <a:solidFill>
                  <a:schemeClr val="tx2">
                    <a:lumMod val="75000"/>
                  </a:schemeClr>
                </a:solidFill>
              </a:rPr>
              <a:t> Patólogo Molecular</a:t>
            </a:r>
          </a:p>
          <a:p>
            <a:r>
              <a:rPr lang="es-CL" sz="1100" b="0" dirty="0">
                <a:solidFill>
                  <a:schemeClr val="tx2">
                    <a:lumMod val="75000"/>
                  </a:schemeClr>
                </a:solidFill>
              </a:rPr>
              <a:t>Laboratorio HISTOGEN - Hospital Militar – Histopatología Salvador/FALP</a:t>
            </a:r>
          </a:p>
          <a:p>
            <a:r>
              <a:rPr lang="es-CL" sz="1100" dirty="0">
                <a:solidFill>
                  <a:schemeClr val="tx2">
                    <a:lumMod val="75000"/>
                  </a:schemeClr>
                </a:solidFill>
              </a:rPr>
              <a:t>Universidad San Sebastián</a:t>
            </a:r>
            <a:endParaRPr lang="es-CL" sz="1100" b="0" dirty="0">
              <a:solidFill>
                <a:schemeClr val="tx2">
                  <a:lumMod val="75000"/>
                </a:schemeClr>
              </a:solidFill>
            </a:endParaRPr>
          </a:p>
          <a:p>
            <a:endParaRPr lang="es-CL" sz="11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s-CL" sz="1400" b="1" dirty="0">
                <a:solidFill>
                  <a:schemeClr val="tx2">
                    <a:lumMod val="75000"/>
                  </a:schemeClr>
                </a:solidFill>
              </a:rPr>
              <a:t>Equipo: Carolina López Valdez, Claudio Zapata Urzúa, Julio Jiménez Morales, Alexis Latín Meyer.</a:t>
            </a:r>
          </a:p>
          <a:p>
            <a:endParaRPr lang="es-CL" sz="1100" b="0" dirty="0">
              <a:solidFill>
                <a:schemeClr val="tx2">
                  <a:lumMod val="75000"/>
                </a:schemeClr>
              </a:solidFill>
            </a:endParaRPr>
          </a:p>
          <a:p>
            <a:endParaRPr lang="es-CL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1"/>
            <a:ext cx="5040191" cy="236048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7415" b="6388"/>
          <a:stretch/>
        </p:blipFill>
        <p:spPr>
          <a:xfrm>
            <a:off x="4405869" y="2934433"/>
            <a:ext cx="4738132" cy="306631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61" y="3613913"/>
            <a:ext cx="2286000" cy="213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20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359" y="1200151"/>
            <a:ext cx="5381282" cy="445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54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5300" b="1" cap="all" dirty="0">
                <a:ln/>
                <a:solidFill>
                  <a:srgbClr val="7030A0"/>
                </a:solidFill>
              </a:rPr>
              <a:t>FALLA</a:t>
            </a:r>
            <a:r>
              <a:rPr lang="es-CL" dirty="0"/>
              <a:t> </a:t>
            </a:r>
            <a:r>
              <a:rPr lang="es-CL" sz="5300" dirty="0">
                <a:ln/>
                <a:solidFill>
                  <a:srgbClr val="7030A0"/>
                </a:solidFill>
              </a:rPr>
              <a:t>CARDIACA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1192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386746" y="1143481"/>
            <a:ext cx="6370509" cy="31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 defTabSz="622158">
              <a:tabLst>
                <a:tab pos="492542" algn="l"/>
                <a:tab pos="985083" algn="l"/>
                <a:tab pos="1477625" algn="l"/>
                <a:tab pos="1970166" algn="l"/>
                <a:tab pos="2462708" algn="l"/>
                <a:tab pos="2955249" algn="l"/>
                <a:tab pos="3447791" algn="l"/>
                <a:tab pos="3940333" algn="l"/>
                <a:tab pos="4432874" algn="l"/>
                <a:tab pos="4925416" algn="l"/>
                <a:tab pos="5417957" algn="l"/>
                <a:tab pos="5910499" algn="l"/>
              </a:tabLst>
            </a:pPr>
            <a:r>
              <a:rPr lang="en-GB" altLang="es-CL" sz="1089" b="1" kern="0">
                <a:latin typeface="Arial" panose="020B0604020202020204" pitchFamily="34" charset="0"/>
              </a:rPr>
              <a:t>MicroRNAs (miR/miRNA) that influence calcium and nuclear factor of activated T cells (NFAT) signaling in the heart.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316" y="5525500"/>
            <a:ext cx="945100" cy="38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42" y="1491858"/>
            <a:ext cx="4909116" cy="367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119063" y="5336481"/>
            <a:ext cx="2938989" cy="23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defTabSz="622158">
              <a:tabLst>
                <a:tab pos="492542" algn="l"/>
                <a:tab pos="985083" algn="l"/>
                <a:tab pos="1477625" algn="l"/>
                <a:tab pos="1970166" algn="l"/>
                <a:tab pos="2462708" algn="l"/>
              </a:tabLst>
            </a:pPr>
            <a:r>
              <a:rPr lang="en-GB" altLang="es-CL" sz="817" b="1" kern="0">
                <a:latin typeface="Arial" panose="020B0604020202020204" pitchFamily="34" charset="0"/>
              </a:rPr>
              <a:t>Regalla Kumarswamy, and Thomas Thum Circ Res. 2013;113:676-689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208188" y="5817131"/>
            <a:ext cx="2718646" cy="2603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marL="58328" indent="-58328" defTabSz="622158">
              <a:tabLst>
                <a:tab pos="492542" algn="l"/>
                <a:tab pos="985083" algn="l"/>
                <a:tab pos="1477625" algn="l"/>
                <a:tab pos="1970166" algn="l"/>
                <a:tab pos="2462708" algn="l"/>
              </a:tabLst>
            </a:pPr>
            <a:r>
              <a:rPr lang="en-GB" altLang="es-CL" sz="680" kern="0">
                <a:latin typeface="Arial" panose="020B0604020202020204" pitchFamily="34" charset="0"/>
              </a:rPr>
              <a:t>Copyright © American Heart Association,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41765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7810479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37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402" y="857250"/>
            <a:ext cx="4373612" cy="516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31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6023838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772816"/>
            <a:ext cx="6681851" cy="252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00" y="3284984"/>
            <a:ext cx="6076265" cy="2259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158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6224174" cy="5092506"/>
          </a:xfrm>
          <a:prstGeom prst="rect">
            <a:avLst/>
          </a:prstGeom>
        </p:spPr>
      </p:pic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96752"/>
            <a:ext cx="5783678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0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CL" sz="5300" b="1" dirty="0">
                <a:ln/>
                <a:solidFill>
                  <a:srgbClr val="7030A0"/>
                </a:solidFill>
              </a:rPr>
              <a:t>RIESGO PRECLAMPSIA</a:t>
            </a:r>
            <a:endParaRPr lang="es-ES" sz="5300" b="1" dirty="0">
              <a:ln/>
              <a:solidFill>
                <a:srgbClr val="7030A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0787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04664"/>
            <a:ext cx="5762625" cy="22193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429000"/>
            <a:ext cx="5781675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55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El uso de </a:t>
            </a:r>
            <a:r>
              <a:rPr lang="es-ES" dirty="0" err="1"/>
              <a:t>biomarcadores</a:t>
            </a:r>
            <a:r>
              <a:rPr lang="es-ES" dirty="0"/>
              <a:t> en la investigación básica y clínica, así como en la práctica clínica se ha vuelto tan común que su presencia como criterios de valoración primarios en ensayos clínicos ahora se acepta casi sin lugar a dudas.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89072" y="5433870"/>
            <a:ext cx="816585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 err="1"/>
              <a:t>Strimbu</a:t>
            </a:r>
            <a:r>
              <a:rPr lang="en-US" sz="1350" dirty="0"/>
              <a:t> K, </a:t>
            </a:r>
            <a:r>
              <a:rPr lang="en-US" sz="1350" dirty="0" err="1"/>
              <a:t>Tavel</a:t>
            </a:r>
            <a:r>
              <a:rPr lang="en-US" sz="1350" dirty="0"/>
              <a:t> JA. What are Biomarkers?. 2010;5(6):463-466. doi:10.1097/COH.0b013e32833ed177.</a:t>
            </a:r>
            <a:endParaRPr lang="es-CL" sz="1350" dirty="0"/>
          </a:p>
        </p:txBody>
      </p:sp>
    </p:spTree>
    <p:extLst>
      <p:ext uri="{BB962C8B-B14F-4D97-AF65-F5344CB8AC3E}">
        <p14:creationId xmlns:p14="http://schemas.microsoft.com/office/powerpoint/2010/main" val="529302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CL" sz="5300" b="1" dirty="0">
                <a:ln/>
                <a:solidFill>
                  <a:srgbClr val="7030A0"/>
                </a:solidFill>
              </a:rPr>
              <a:t>DIAGNOSTICO PRENATAL</a:t>
            </a:r>
            <a:endParaRPr lang="es-ES" sz="5300" b="1" dirty="0">
              <a:ln/>
              <a:solidFill>
                <a:srgbClr val="7030A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0965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504825"/>
            <a:ext cx="8677275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20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559" y="388356"/>
            <a:ext cx="4160881" cy="60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48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CL" sz="5300" b="1" dirty="0" err="1">
                <a:ln/>
                <a:solidFill>
                  <a:srgbClr val="7030A0"/>
                </a:solidFill>
              </a:rPr>
              <a:t>DIAGNosTICO</a:t>
            </a:r>
            <a:r>
              <a:rPr lang="es-CL" sz="5300" b="1" dirty="0">
                <a:ln/>
                <a:solidFill>
                  <a:srgbClr val="7030A0"/>
                </a:solidFill>
              </a:rPr>
              <a:t> POSTNATAL</a:t>
            </a:r>
            <a:endParaRPr lang="es-ES" sz="5300" b="1" dirty="0">
              <a:ln/>
              <a:solidFill>
                <a:srgbClr val="7030A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47578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2656"/>
            <a:ext cx="7472377" cy="2806127"/>
          </a:xfrm>
          <a:prstGeom prst="rect">
            <a:avLst/>
          </a:prstGeom>
        </p:spPr>
      </p:pic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26" y="3284984"/>
            <a:ext cx="712509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3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8519401" cy="302433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237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CL" sz="5300" dirty="0">
                <a:ln/>
                <a:solidFill>
                  <a:srgbClr val="7030A0"/>
                </a:solidFill>
              </a:rPr>
              <a:t>Diabetes</a:t>
            </a:r>
            <a:endParaRPr lang="es-ES" sz="5300" b="1" dirty="0">
              <a:ln/>
              <a:solidFill>
                <a:srgbClr val="7030A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17051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542925"/>
            <a:ext cx="7905750" cy="577215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644008" y="3717032"/>
            <a:ext cx="3968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/>
              <a:t>HKDC1 (</a:t>
            </a:r>
            <a:r>
              <a:rPr lang="es-CL" dirty="0" err="1"/>
              <a:t>hexokinase</a:t>
            </a:r>
            <a:r>
              <a:rPr lang="es-CL" dirty="0"/>
              <a:t> </a:t>
            </a:r>
            <a:r>
              <a:rPr lang="es-CL" dirty="0" err="1"/>
              <a:t>domain</a:t>
            </a:r>
            <a:r>
              <a:rPr lang="es-CL" dirty="0"/>
              <a:t> </a:t>
            </a:r>
            <a:r>
              <a:rPr lang="es-CL" dirty="0" err="1"/>
              <a:t>containing</a:t>
            </a:r>
            <a:r>
              <a:rPr lang="es-CL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332671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4302034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 flipH="1">
            <a:off x="8532440" y="2420888"/>
            <a:ext cx="50405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 flipH="1">
            <a:off x="8521251" y="3327147"/>
            <a:ext cx="50405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 flipH="1">
            <a:off x="8532440" y="4005064"/>
            <a:ext cx="50405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 flipH="1">
            <a:off x="8521251" y="4941168"/>
            <a:ext cx="50405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187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CL" sz="5300" dirty="0" err="1">
                <a:ln/>
                <a:solidFill>
                  <a:srgbClr val="7030A0"/>
                </a:solidFill>
              </a:rPr>
              <a:t>farmacos</a:t>
            </a:r>
            <a:endParaRPr lang="es-ES" sz="5300" b="1" dirty="0">
              <a:ln/>
              <a:solidFill>
                <a:srgbClr val="7030A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0938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National</a:t>
            </a:r>
            <a:r>
              <a:rPr lang="es-ES" dirty="0"/>
              <a:t> </a:t>
            </a:r>
            <a:r>
              <a:rPr lang="es-ES" dirty="0" err="1"/>
              <a:t>Caner</a:t>
            </a:r>
            <a:r>
              <a:rPr lang="es-ES" dirty="0"/>
              <a:t> </a:t>
            </a:r>
            <a:r>
              <a:rPr lang="es-ES" dirty="0" err="1"/>
              <a:t>Institute</a:t>
            </a:r>
            <a:r>
              <a:rPr lang="es-ES" dirty="0"/>
              <a:t> (NCI), define un </a:t>
            </a:r>
            <a:r>
              <a:rPr lang="es-ES" dirty="0" err="1"/>
              <a:t>biomarcador</a:t>
            </a:r>
            <a:r>
              <a:rPr lang="es-ES" dirty="0"/>
              <a:t> como: </a:t>
            </a:r>
          </a:p>
          <a:p>
            <a:endParaRPr lang="es-ES" dirty="0"/>
          </a:p>
          <a:p>
            <a:pPr marL="0" indent="0">
              <a:buNone/>
            </a:pPr>
            <a:r>
              <a:rPr lang="es-ES" dirty="0"/>
              <a:t>"Una molécula biológica que se encuentra en la sangre, otros fluidos corporales o tejidos, que es un signo de un proceso normal o anormal, o de una condición o enfermedad. Un </a:t>
            </a:r>
            <a:r>
              <a:rPr lang="es-ES" dirty="0" err="1"/>
              <a:t>biomarcador</a:t>
            </a:r>
            <a:r>
              <a:rPr lang="es-ES" dirty="0"/>
              <a:t> se puede usar para ver la respuesta a un tratamiento para una enfermedad o condición. También se llama marcador molecular o firma molecular".</a:t>
            </a:r>
          </a:p>
        </p:txBody>
      </p:sp>
    </p:spTree>
    <p:extLst>
      <p:ext uri="{BB962C8B-B14F-4D97-AF65-F5344CB8AC3E}">
        <p14:creationId xmlns:p14="http://schemas.microsoft.com/office/powerpoint/2010/main" val="3907266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764563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52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5"/>
            <a:ext cx="3744416" cy="40908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2996952"/>
            <a:ext cx="5038328" cy="377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10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CL" sz="5300" b="1" dirty="0">
                <a:ln/>
                <a:solidFill>
                  <a:srgbClr val="7030A0"/>
                </a:solidFill>
              </a:rPr>
              <a:t>CANCER</a:t>
            </a:r>
            <a:endParaRPr lang="es-ES" sz="5300" b="1" dirty="0">
              <a:ln/>
              <a:solidFill>
                <a:srgbClr val="7030A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7104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481" y="1014413"/>
            <a:ext cx="6015038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54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980728"/>
            <a:ext cx="7712062" cy="528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764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620688"/>
            <a:ext cx="6601916" cy="480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91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HER2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968" y="1600200"/>
            <a:ext cx="604536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963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KRAS - NRAS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779" y="1600200"/>
            <a:ext cx="3503743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58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5366"/>
          <a:stretch/>
        </p:blipFill>
        <p:spPr>
          <a:xfrm>
            <a:off x="1790700" y="847725"/>
            <a:ext cx="5562600" cy="488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71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868" y="1252330"/>
            <a:ext cx="5681941" cy="408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25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/>
              <a:t>En la medicina, los </a:t>
            </a:r>
            <a:r>
              <a:rPr lang="es-ES" dirty="0" err="1"/>
              <a:t>biomarcadores</a:t>
            </a:r>
            <a:r>
              <a:rPr lang="es-ES" dirty="0"/>
              <a:t> se utilizan en tres formas principales: [14]</a:t>
            </a:r>
          </a:p>
          <a:p>
            <a:endParaRPr lang="es-ES" dirty="0"/>
          </a:p>
          <a:p>
            <a:r>
              <a:rPr lang="es-ES" dirty="0"/>
              <a:t>Para ayudar a diagnosticar condiciones, como en el caso de la identificación de los cánceres en etapa temprana (diagnóstico)</a:t>
            </a:r>
          </a:p>
          <a:p>
            <a:r>
              <a:rPr lang="es-ES" dirty="0"/>
              <a:t>Para pronosticar la agresividad de una condición, como en el caso de la determinación de la capacidad de un paciente de resistir en ausencia de tratamiento (pronóstico)</a:t>
            </a:r>
          </a:p>
          <a:p>
            <a:r>
              <a:rPr lang="es-ES" dirty="0"/>
              <a:t>Para predecir cómo responderá un paciente al tratamiento (predictivo)</a:t>
            </a:r>
            <a:endParaRPr lang="es-CL" dirty="0"/>
          </a:p>
          <a:p>
            <a:endParaRPr lang="es-CL" dirty="0"/>
          </a:p>
        </p:txBody>
      </p:sp>
      <p:sp>
        <p:nvSpPr>
          <p:cNvPr id="4" name="Rectángulo 3"/>
          <p:cNvSpPr/>
          <p:nvPr/>
        </p:nvSpPr>
        <p:spPr>
          <a:xfrm>
            <a:off x="611560" y="6054809"/>
            <a:ext cx="80625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i="1" dirty="0">
                <a:latin typeface="Lora"/>
              </a:rPr>
              <a:t>"Biomarkers in Cancer: An Introductory Guide for Advocates" </a:t>
            </a:r>
            <a:r>
              <a:rPr lang="en-US" sz="1350" i="1" dirty="0">
                <a:solidFill>
                  <a:srgbClr val="000000"/>
                </a:solidFill>
                <a:latin typeface="Lora"/>
              </a:rPr>
              <a:t>. Research </a:t>
            </a:r>
            <a:r>
              <a:rPr lang="en-US" sz="1350" i="1" dirty="0" err="1">
                <a:solidFill>
                  <a:srgbClr val="000000"/>
                </a:solidFill>
                <a:latin typeface="Lora"/>
              </a:rPr>
              <a:t>Advocay</a:t>
            </a:r>
            <a:r>
              <a:rPr lang="en-US" sz="1350" i="1" dirty="0">
                <a:solidFill>
                  <a:srgbClr val="000000"/>
                </a:solidFill>
                <a:latin typeface="Lora"/>
              </a:rPr>
              <a:t> Network. 2010. Retrieved 26 April2013.</a:t>
            </a:r>
            <a:endParaRPr lang="es-CL" sz="1350" dirty="0"/>
          </a:p>
        </p:txBody>
      </p:sp>
    </p:spTree>
    <p:extLst>
      <p:ext uri="{BB962C8B-B14F-4D97-AF65-F5344CB8AC3E}">
        <p14:creationId xmlns:p14="http://schemas.microsoft.com/office/powerpoint/2010/main" val="31594947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68085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5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316454"/>
            <a:ext cx="5616624" cy="622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580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PDL-1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276872"/>
            <a:ext cx="66675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1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066" y="1864519"/>
            <a:ext cx="5807869" cy="312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575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56" y="850106"/>
            <a:ext cx="6872288" cy="51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022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78" y="1646635"/>
            <a:ext cx="8351044" cy="356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489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860" y="1021556"/>
            <a:ext cx="6822281" cy="48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614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CL" sz="5300" b="1" dirty="0">
                <a:ln/>
                <a:solidFill>
                  <a:srgbClr val="7030A0"/>
                </a:solidFill>
              </a:rPr>
              <a:t>HPV</a:t>
            </a:r>
            <a:endParaRPr lang="es-ES" sz="5300" b="1" dirty="0">
              <a:ln/>
              <a:solidFill>
                <a:srgbClr val="7030A0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04653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33828"/>
            <a:ext cx="8424936" cy="593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339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80728"/>
            <a:ext cx="5904656" cy="36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619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841" y="1768353"/>
            <a:ext cx="4955020" cy="295971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96790" y="5339611"/>
            <a:ext cx="796802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350" dirty="0" err="1">
                <a:solidFill>
                  <a:srgbClr val="2F2F2F"/>
                </a:solidFill>
                <a:latin typeface="Verdana" panose="020B0604030504040204" pitchFamily="34" charset="0"/>
              </a:rPr>
              <a:t>Madu</a:t>
            </a:r>
            <a:r>
              <a:rPr lang="es-CL" sz="1350" dirty="0">
                <a:solidFill>
                  <a:srgbClr val="2F2F2F"/>
                </a:solidFill>
                <a:latin typeface="Verdana" panose="020B0604030504040204" pitchFamily="34" charset="0"/>
              </a:rPr>
              <a:t> CO, Lu Y. Novel </a:t>
            </a:r>
            <a:r>
              <a:rPr lang="es-CL" sz="1350" dirty="0" err="1">
                <a:solidFill>
                  <a:srgbClr val="2F2F2F"/>
                </a:solidFill>
                <a:latin typeface="Verdana" panose="020B0604030504040204" pitchFamily="34" charset="0"/>
              </a:rPr>
              <a:t>diagnostic</a:t>
            </a:r>
            <a:r>
              <a:rPr lang="es-CL" sz="1350" dirty="0">
                <a:solidFill>
                  <a:srgbClr val="2F2F2F"/>
                </a:solidFill>
                <a:latin typeface="Verdana" panose="020B0604030504040204" pitchFamily="34" charset="0"/>
              </a:rPr>
              <a:t> </a:t>
            </a:r>
            <a:r>
              <a:rPr lang="es-CL" sz="1350" dirty="0" err="1">
                <a:solidFill>
                  <a:srgbClr val="2F2F2F"/>
                </a:solidFill>
                <a:latin typeface="Verdana" panose="020B0604030504040204" pitchFamily="34" charset="0"/>
              </a:rPr>
              <a:t>biomarkers</a:t>
            </a:r>
            <a:r>
              <a:rPr lang="es-CL" sz="1350" dirty="0">
                <a:solidFill>
                  <a:srgbClr val="2F2F2F"/>
                </a:solidFill>
                <a:latin typeface="Verdana" panose="020B0604030504040204" pitchFamily="34" charset="0"/>
              </a:rPr>
              <a:t> </a:t>
            </a:r>
            <a:r>
              <a:rPr lang="es-CL" sz="1350" dirty="0" err="1">
                <a:solidFill>
                  <a:srgbClr val="2F2F2F"/>
                </a:solidFill>
                <a:latin typeface="Verdana" panose="020B0604030504040204" pitchFamily="34" charset="0"/>
              </a:rPr>
              <a:t>for</a:t>
            </a:r>
            <a:r>
              <a:rPr lang="es-CL" sz="1350" dirty="0">
                <a:solidFill>
                  <a:srgbClr val="2F2F2F"/>
                </a:solidFill>
                <a:latin typeface="Verdana" panose="020B0604030504040204" pitchFamily="34" charset="0"/>
              </a:rPr>
              <a:t> </a:t>
            </a:r>
            <a:r>
              <a:rPr lang="es-CL" sz="1350" dirty="0" err="1">
                <a:solidFill>
                  <a:srgbClr val="2F2F2F"/>
                </a:solidFill>
                <a:latin typeface="Verdana" panose="020B0604030504040204" pitchFamily="34" charset="0"/>
              </a:rPr>
              <a:t>prostate</a:t>
            </a:r>
            <a:r>
              <a:rPr lang="es-CL" sz="1350" dirty="0">
                <a:solidFill>
                  <a:srgbClr val="2F2F2F"/>
                </a:solidFill>
                <a:latin typeface="Verdana" panose="020B0604030504040204" pitchFamily="34" charset="0"/>
              </a:rPr>
              <a:t> </a:t>
            </a:r>
            <a:r>
              <a:rPr lang="es-CL" sz="1350" dirty="0" err="1">
                <a:solidFill>
                  <a:srgbClr val="2F2F2F"/>
                </a:solidFill>
                <a:latin typeface="Verdana" panose="020B0604030504040204" pitchFamily="34" charset="0"/>
              </a:rPr>
              <a:t>cancer</a:t>
            </a:r>
            <a:r>
              <a:rPr lang="es-CL" sz="1350" dirty="0">
                <a:solidFill>
                  <a:srgbClr val="2F2F2F"/>
                </a:solidFill>
                <a:latin typeface="Verdana" panose="020B0604030504040204" pitchFamily="34" charset="0"/>
              </a:rPr>
              <a:t>. </a:t>
            </a:r>
            <a:r>
              <a:rPr lang="es-CL" sz="1350" i="1" dirty="0">
                <a:solidFill>
                  <a:srgbClr val="2F2F2F"/>
                </a:solidFill>
                <a:latin typeface="Verdana" panose="020B0604030504040204" pitchFamily="34" charset="0"/>
              </a:rPr>
              <a:t>J </a:t>
            </a:r>
            <a:r>
              <a:rPr lang="es-CL" sz="1350" i="1" dirty="0" err="1">
                <a:solidFill>
                  <a:srgbClr val="2F2F2F"/>
                </a:solidFill>
                <a:latin typeface="Verdana" panose="020B0604030504040204" pitchFamily="34" charset="0"/>
              </a:rPr>
              <a:t>Cancer</a:t>
            </a:r>
            <a:r>
              <a:rPr lang="es-CL" sz="1350" dirty="0">
                <a:solidFill>
                  <a:srgbClr val="2F2F2F"/>
                </a:solidFill>
                <a:latin typeface="Verdana" panose="020B0604030504040204" pitchFamily="34" charset="0"/>
              </a:rPr>
              <a:t> 2010; 1:150-177. doi:10.7150/jca.1.150.</a:t>
            </a:r>
            <a:endParaRPr lang="es-CL" sz="1350" dirty="0"/>
          </a:p>
        </p:txBody>
      </p:sp>
    </p:spTree>
    <p:extLst>
      <p:ext uri="{BB962C8B-B14F-4D97-AF65-F5344CB8AC3E}">
        <p14:creationId xmlns:p14="http://schemas.microsoft.com/office/powerpoint/2010/main" val="395101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682272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518" y="-297"/>
            <a:ext cx="4102964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662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4664"/>
            <a:ext cx="3924640" cy="2812024"/>
          </a:xfrm>
          <a:prstGeom prst="rect">
            <a:avLst/>
          </a:prstGeom>
        </p:spPr>
      </p:pic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077072"/>
            <a:ext cx="4243722" cy="230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288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/>
              <a:t>Muchas gracias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9068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573" y="958727"/>
            <a:ext cx="5203728" cy="433644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01137" y="5382505"/>
            <a:ext cx="86274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222222"/>
                </a:solidFill>
                <a:latin typeface="arial" panose="020B0604020202020204" pitchFamily="34" charset="0"/>
              </a:rPr>
              <a:t>Taming the dragon: genomic biomarkers to individualize the treatment of cancer. </a:t>
            </a:r>
            <a:r>
              <a:rPr lang="it-IT" sz="1350" dirty="0">
                <a:solidFill>
                  <a:srgbClr val="222222"/>
                </a:solidFill>
                <a:latin typeface="arial" panose="020B0604020202020204" pitchFamily="34" charset="0"/>
              </a:rPr>
              <a:t>Nature Medicine 304–312 (2011) doi:10.1038/nm.2311</a:t>
            </a:r>
            <a:endParaRPr lang="en-US" sz="135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98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08792"/>
            <a:ext cx="7062476" cy="60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25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5300" dirty="0">
                <a:ln/>
                <a:solidFill>
                  <a:srgbClr val="7030A0"/>
                </a:solidFill>
              </a:rPr>
              <a:t>ejemplos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5617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ln/>
                <a:solidFill>
                  <a:srgbClr val="7030A0"/>
                </a:solidFill>
              </a:rPr>
              <a:t>AUTISMO</a:t>
            </a:r>
            <a:endParaRPr lang="es-C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35925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1505</TotalTime>
  <Words>470</Words>
  <Application>Microsoft Office PowerPoint</Application>
  <PresentationFormat>Presentación en pantalla (4:3)</PresentationFormat>
  <Paragraphs>39</Paragraphs>
  <Slides>53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61" baseType="lpstr">
      <vt:lpstr>Arial</vt:lpstr>
      <vt:lpstr>Arial</vt:lpstr>
      <vt:lpstr>Calibri</vt:lpstr>
      <vt:lpstr>Lora</vt:lpstr>
      <vt:lpstr>msgothic</vt:lpstr>
      <vt:lpstr>Verdana</vt:lpstr>
      <vt:lpstr>Wingdings</vt:lpstr>
      <vt:lpstr>Tema de Office</vt:lpstr>
      <vt:lpstr>BIOMARCADORES: Conceptos y ejemplos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ejemplos</vt:lpstr>
      <vt:lpstr>AUTISMO</vt:lpstr>
      <vt:lpstr>Presentación de PowerPoint</vt:lpstr>
      <vt:lpstr>Presentación de PowerPoint</vt:lpstr>
      <vt:lpstr>FALLA CARDIACA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RIESGO PRECLAMPSIA</vt:lpstr>
      <vt:lpstr>Presentación de PowerPoint</vt:lpstr>
      <vt:lpstr>DIAGNOSTICO PRENATAL</vt:lpstr>
      <vt:lpstr>Presentación de PowerPoint</vt:lpstr>
      <vt:lpstr>Presentación de PowerPoint</vt:lpstr>
      <vt:lpstr>DIAGNosTICO POSTNATAL</vt:lpstr>
      <vt:lpstr>Presentación de PowerPoint</vt:lpstr>
      <vt:lpstr>Presentación de PowerPoint</vt:lpstr>
      <vt:lpstr>Diabetes</vt:lpstr>
      <vt:lpstr>Presentación de PowerPoint</vt:lpstr>
      <vt:lpstr>Presentación de PowerPoint</vt:lpstr>
      <vt:lpstr>farmacos</vt:lpstr>
      <vt:lpstr>Presentación de PowerPoint</vt:lpstr>
      <vt:lpstr>Presentación de PowerPoint</vt:lpstr>
      <vt:lpstr>CANCER</vt:lpstr>
      <vt:lpstr>Presentación de PowerPoint</vt:lpstr>
      <vt:lpstr>Presentación de PowerPoint</vt:lpstr>
      <vt:lpstr>Presentación de PowerPoint</vt:lpstr>
      <vt:lpstr>HER2</vt:lpstr>
      <vt:lpstr>KRAS - NRAS</vt:lpstr>
      <vt:lpstr>Presentación de PowerPoint</vt:lpstr>
      <vt:lpstr>Presentación de PowerPoint</vt:lpstr>
      <vt:lpstr>Presentación de PowerPoint</vt:lpstr>
      <vt:lpstr>Presentación de PowerPoint</vt:lpstr>
      <vt:lpstr>PDL-1</vt:lpstr>
      <vt:lpstr>Presentación de PowerPoint</vt:lpstr>
      <vt:lpstr>Presentación de PowerPoint</vt:lpstr>
      <vt:lpstr>Presentación de PowerPoint</vt:lpstr>
      <vt:lpstr>Presentación de PowerPoint</vt:lpstr>
      <vt:lpstr>HPV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Luis Zapata Perez</dc:creator>
  <cp:lastModifiedBy>Luis Zapata</cp:lastModifiedBy>
  <cp:revision>74</cp:revision>
  <dcterms:created xsi:type="dcterms:W3CDTF">2015-08-07T05:08:59Z</dcterms:created>
  <dcterms:modified xsi:type="dcterms:W3CDTF">2016-05-31T16:21:12Z</dcterms:modified>
</cp:coreProperties>
</file>